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png" ContentType="image/png"/>
  <Default Extension="rels" ContentType="application/vnd.openxmlformats-package.relationships+xml"/>
  <Override PartName="/customXml/itemProps88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"/>
  </p:notesMasterIdLst>
  <p:sldIdLst>
    <p:sldId id="284" r:id="rId3"/>
    <p:sldId id="256" r:id="rId4"/>
    <p:sldId id="269" r:id="rId6"/>
    <p:sldId id="258" r:id="rId7"/>
    <p:sldId id="257" r:id="rId8"/>
    <p:sldId id="266" r:id="rId9"/>
    <p:sldId id="268" r:id="rId10"/>
    <p:sldId id="267" r:id="rId11"/>
    <p:sldId id="271" r:id="rId12"/>
    <p:sldId id="270" r:id="rId13"/>
    <p:sldId id="272" r:id="rId14"/>
    <p:sldId id="286" r:id="rId15"/>
    <p:sldId id="285" r:id="rId16"/>
    <p:sldId id="273" r:id="rId17"/>
    <p:sldId id="274" r:id="rId18"/>
    <p:sldId id="287" r:id="rId19"/>
    <p:sldId id="288" r:id="rId20"/>
    <p:sldId id="278" r:id="rId21"/>
    <p:sldId id="289" r:id="rId22"/>
    <p:sldId id="290" r:id="rId23"/>
    <p:sldId id="265" r:id="rId24"/>
  </p:sldIdLst>
  <p:sldSz cx="12192000" cy="6858000"/>
  <p:notesSz cx="6858000" cy="9144000"/>
  <p:embeddedFontLst>
    <p:embeddedFont>
      <p:font typeface="Lumios Brush"/>
      <p:regular r:id="rId30"/>
    </p:embeddedFont>
  </p:embeddedFontLst>
  <p:custDataLst>
    <p:tags r:id="rId3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27" userDrawn="1">
          <p15:clr>
            <a:srgbClr val="A4A3A4"/>
          </p15:clr>
        </p15:guide>
        <p15:guide id="2" pos="19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1427"/>
        <p:guide pos="19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1" Type="http://schemas.openxmlformats.org/officeDocument/2006/relationships/tags" Target="tags/tag89.xml"/><Relationship Id="rId30" Type="http://schemas.openxmlformats.org/officeDocument/2006/relationships/font" Target="fonts/font1.fntdata"/><Relationship Id="rId3" Type="http://schemas.openxmlformats.org/officeDocument/2006/relationships/slide" Target="slides/slide1.xml"/><Relationship Id="rId29" Type="http://schemas.openxmlformats.org/officeDocument/2006/relationships/customXml" Target="../customXml/item1.xml"/><Relationship Id="rId28" Type="http://schemas.openxmlformats.org/officeDocument/2006/relationships/customXmlProps" Target="../customXml/itemProps88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420283"/>
            <a:ext cx="5181600" cy="9800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2590800"/>
            <a:ext cx="4267200" cy="1168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0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524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133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419600" y="183092"/>
            <a:ext cx="1371600" cy="390101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183092"/>
            <a:ext cx="4013200" cy="39010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1542" y="2937933"/>
            <a:ext cx="5181600" cy="908050"/>
          </a:xfrm>
        </p:spPr>
        <p:txBody>
          <a:bodyPr anchor="t"/>
          <a:lstStyle>
            <a:lvl1pPr algn="l">
              <a:defRPr sz="2665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1542" y="1937809"/>
            <a:ext cx="5181600" cy="1000125"/>
          </a:xfrm>
        </p:spPr>
        <p:txBody>
          <a:bodyPr anchor="b"/>
          <a:lstStyle>
            <a:lvl1pPr marL="0" indent="0">
              <a:buNone/>
              <a:defRPr sz="1335">
                <a:solidFill>
                  <a:schemeClr val="tx1">
                    <a:tint val="75000"/>
                  </a:schemeClr>
                </a:solidFill>
              </a:defRPr>
            </a:lvl1pPr>
            <a:lvl2pPr marL="304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609600" indent="0">
              <a:buNone/>
              <a:defRPr sz="1065">
                <a:solidFill>
                  <a:schemeClr val="tx1">
                    <a:tint val="75000"/>
                  </a:schemeClr>
                </a:solidFill>
              </a:defRPr>
            </a:lvl3pPr>
            <a:lvl4pPr marL="914400" indent="0">
              <a:buNone/>
              <a:defRPr sz="935">
                <a:solidFill>
                  <a:schemeClr val="tx1">
                    <a:tint val="75000"/>
                  </a:schemeClr>
                </a:solidFill>
              </a:defRPr>
            </a:lvl4pPr>
            <a:lvl5pPr marL="1219200" indent="0">
              <a:buNone/>
              <a:defRPr sz="935">
                <a:solidFill>
                  <a:schemeClr val="tx1">
                    <a:tint val="75000"/>
                  </a:schemeClr>
                </a:solidFill>
              </a:defRPr>
            </a:lvl5pPr>
            <a:lvl6pPr marL="1524000" indent="0">
              <a:buNone/>
              <a:defRPr sz="935">
                <a:solidFill>
                  <a:schemeClr val="tx1">
                    <a:tint val="75000"/>
                  </a:schemeClr>
                </a:solidFill>
              </a:defRPr>
            </a:lvl6pPr>
            <a:lvl7pPr marL="1828800" indent="0">
              <a:buNone/>
              <a:defRPr sz="935">
                <a:solidFill>
                  <a:schemeClr val="tx1">
                    <a:tint val="75000"/>
                  </a:schemeClr>
                </a:solidFill>
              </a:defRPr>
            </a:lvl7pPr>
            <a:lvl8pPr marL="2133600" indent="0">
              <a:buNone/>
              <a:defRPr sz="935">
                <a:solidFill>
                  <a:schemeClr val="tx1">
                    <a:tint val="75000"/>
                  </a:schemeClr>
                </a:solidFill>
              </a:defRPr>
            </a:lvl8pPr>
            <a:lvl9pPr marL="2438400" indent="0">
              <a:buNone/>
              <a:defRPr sz="93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066800"/>
            <a:ext cx="2692400" cy="3017309"/>
          </a:xfrm>
        </p:spPr>
        <p:txBody>
          <a:bodyPr/>
          <a:lstStyle>
            <a:lvl1pPr>
              <a:defRPr sz="1865"/>
            </a:lvl1pPr>
            <a:lvl2pPr>
              <a:defRPr sz="1600"/>
            </a:lvl2pPr>
            <a:lvl3pPr>
              <a:defRPr sz="1335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98800" y="1066800"/>
            <a:ext cx="2692400" cy="3017309"/>
          </a:xfrm>
        </p:spPr>
        <p:txBody>
          <a:bodyPr/>
          <a:lstStyle>
            <a:lvl1pPr>
              <a:defRPr sz="1865"/>
            </a:lvl1pPr>
            <a:lvl2pPr>
              <a:defRPr sz="1600"/>
            </a:lvl2pPr>
            <a:lvl3pPr>
              <a:defRPr sz="1335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23409"/>
            <a:ext cx="2693459" cy="42650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00" indent="0">
              <a:buNone/>
              <a:defRPr sz="1335" b="1"/>
            </a:lvl2pPr>
            <a:lvl3pPr marL="609600" indent="0">
              <a:buNone/>
              <a:defRPr sz="1200" b="1"/>
            </a:lvl3pPr>
            <a:lvl4pPr marL="914400" indent="0">
              <a:buNone/>
              <a:defRPr sz="1065" b="1"/>
            </a:lvl4pPr>
            <a:lvl5pPr marL="1219200" indent="0">
              <a:buNone/>
              <a:defRPr sz="1065" b="1"/>
            </a:lvl5pPr>
            <a:lvl6pPr marL="1524000" indent="0">
              <a:buNone/>
              <a:defRPr sz="1065" b="1"/>
            </a:lvl6pPr>
            <a:lvl7pPr marL="1828800" indent="0">
              <a:buNone/>
              <a:defRPr sz="1065" b="1"/>
            </a:lvl7pPr>
            <a:lvl8pPr marL="2133600" indent="0">
              <a:buNone/>
              <a:defRPr sz="1065" b="1"/>
            </a:lvl8pPr>
            <a:lvl9pPr marL="2438400" indent="0">
              <a:buNone/>
              <a:defRPr sz="1065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449917"/>
            <a:ext cx="2693459" cy="2634192"/>
          </a:xfrm>
        </p:spPr>
        <p:txBody>
          <a:bodyPr/>
          <a:lstStyle>
            <a:lvl1pPr>
              <a:defRPr sz="1600"/>
            </a:lvl1pPr>
            <a:lvl2pPr>
              <a:defRPr sz="1335"/>
            </a:lvl2pPr>
            <a:lvl3pPr>
              <a:defRPr sz="1200"/>
            </a:lvl3pPr>
            <a:lvl4pPr>
              <a:defRPr sz="1065"/>
            </a:lvl4pPr>
            <a:lvl5pPr>
              <a:defRPr sz="1065"/>
            </a:lvl5pPr>
            <a:lvl6pPr>
              <a:defRPr sz="1065"/>
            </a:lvl6pPr>
            <a:lvl7pPr>
              <a:defRPr sz="1065"/>
            </a:lvl7pPr>
            <a:lvl8pPr>
              <a:defRPr sz="1065"/>
            </a:lvl8pPr>
            <a:lvl9pPr>
              <a:defRPr sz="1065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96683" y="1023409"/>
            <a:ext cx="2694517" cy="42650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00" indent="0">
              <a:buNone/>
              <a:defRPr sz="1335" b="1"/>
            </a:lvl2pPr>
            <a:lvl3pPr marL="609600" indent="0">
              <a:buNone/>
              <a:defRPr sz="1200" b="1"/>
            </a:lvl3pPr>
            <a:lvl4pPr marL="914400" indent="0">
              <a:buNone/>
              <a:defRPr sz="1065" b="1"/>
            </a:lvl4pPr>
            <a:lvl5pPr marL="1219200" indent="0">
              <a:buNone/>
              <a:defRPr sz="1065" b="1"/>
            </a:lvl5pPr>
            <a:lvl6pPr marL="1524000" indent="0">
              <a:buNone/>
              <a:defRPr sz="1065" b="1"/>
            </a:lvl6pPr>
            <a:lvl7pPr marL="1828800" indent="0">
              <a:buNone/>
              <a:defRPr sz="1065" b="1"/>
            </a:lvl7pPr>
            <a:lvl8pPr marL="2133600" indent="0">
              <a:buNone/>
              <a:defRPr sz="1065" b="1"/>
            </a:lvl8pPr>
            <a:lvl9pPr marL="2438400" indent="0">
              <a:buNone/>
              <a:defRPr sz="1065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096683" y="1449917"/>
            <a:ext cx="2694517" cy="2634192"/>
          </a:xfrm>
        </p:spPr>
        <p:txBody>
          <a:bodyPr/>
          <a:lstStyle>
            <a:lvl1pPr>
              <a:defRPr sz="1600"/>
            </a:lvl1pPr>
            <a:lvl2pPr>
              <a:defRPr sz="1335"/>
            </a:lvl2pPr>
            <a:lvl3pPr>
              <a:defRPr sz="1200"/>
            </a:lvl3pPr>
            <a:lvl4pPr>
              <a:defRPr sz="1065"/>
            </a:lvl4pPr>
            <a:lvl5pPr>
              <a:defRPr sz="1065"/>
            </a:lvl5pPr>
            <a:lvl6pPr>
              <a:defRPr sz="1065"/>
            </a:lvl6pPr>
            <a:lvl7pPr>
              <a:defRPr sz="1065"/>
            </a:lvl7pPr>
            <a:lvl8pPr>
              <a:defRPr sz="1065"/>
            </a:lvl8pPr>
            <a:lvl9pPr>
              <a:defRPr sz="1065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82033"/>
            <a:ext cx="2005542" cy="774700"/>
          </a:xfrm>
        </p:spPr>
        <p:txBody>
          <a:bodyPr anchor="b"/>
          <a:lstStyle>
            <a:lvl1pPr algn="l">
              <a:defRPr sz="1335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3367" y="182033"/>
            <a:ext cx="3407833" cy="3902075"/>
          </a:xfrm>
        </p:spPr>
        <p:txBody>
          <a:bodyPr/>
          <a:lstStyle>
            <a:lvl1pPr>
              <a:defRPr sz="2135"/>
            </a:lvl1pPr>
            <a:lvl2pPr>
              <a:defRPr sz="1865"/>
            </a:lvl2pPr>
            <a:lvl3pPr>
              <a:defRPr sz="1600"/>
            </a:lvl3pPr>
            <a:lvl4pPr>
              <a:defRPr sz="1335"/>
            </a:lvl4pPr>
            <a:lvl5pPr>
              <a:defRPr sz="1335"/>
            </a:lvl5pPr>
            <a:lvl6pPr>
              <a:defRPr sz="1335"/>
            </a:lvl6pPr>
            <a:lvl7pPr>
              <a:defRPr sz="1335"/>
            </a:lvl7pPr>
            <a:lvl8pPr>
              <a:defRPr sz="1335"/>
            </a:lvl8pPr>
            <a:lvl9pPr>
              <a:defRPr sz="1335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956733"/>
            <a:ext cx="2005542" cy="3127375"/>
          </a:xfrm>
        </p:spPr>
        <p:txBody>
          <a:bodyPr/>
          <a:lstStyle>
            <a:lvl1pPr marL="0" indent="0">
              <a:buNone/>
              <a:defRPr sz="935"/>
            </a:lvl1pPr>
            <a:lvl2pPr marL="304800" indent="0">
              <a:buNone/>
              <a:defRPr sz="800"/>
            </a:lvl2pPr>
            <a:lvl3pPr marL="609600" indent="0">
              <a:buNone/>
              <a:defRPr sz="665"/>
            </a:lvl3pPr>
            <a:lvl4pPr marL="914400" indent="0">
              <a:buNone/>
              <a:defRPr sz="600"/>
            </a:lvl4pPr>
            <a:lvl5pPr marL="1219200" indent="0">
              <a:buNone/>
              <a:defRPr sz="600"/>
            </a:lvl5pPr>
            <a:lvl6pPr marL="1524000" indent="0">
              <a:buNone/>
              <a:defRPr sz="600"/>
            </a:lvl6pPr>
            <a:lvl7pPr marL="1828800" indent="0">
              <a:buNone/>
              <a:defRPr sz="600"/>
            </a:lvl7pPr>
            <a:lvl8pPr marL="2133600" indent="0">
              <a:buNone/>
              <a:defRPr sz="600"/>
            </a:lvl8pPr>
            <a:lvl9pPr marL="2438400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4859" y="3200400"/>
            <a:ext cx="3657600" cy="377825"/>
          </a:xfrm>
        </p:spPr>
        <p:txBody>
          <a:bodyPr anchor="b"/>
          <a:lstStyle>
            <a:lvl1pPr algn="l">
              <a:defRPr sz="1335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94859" y="408517"/>
            <a:ext cx="3657600" cy="2743200"/>
          </a:xfrm>
        </p:spPr>
        <p:txBody>
          <a:bodyPr/>
          <a:lstStyle>
            <a:lvl1pPr marL="0" indent="0">
              <a:buNone/>
              <a:defRPr sz="2135"/>
            </a:lvl1pPr>
            <a:lvl2pPr marL="304800" indent="0">
              <a:buNone/>
              <a:defRPr sz="1865"/>
            </a:lvl2pPr>
            <a:lvl3pPr marL="609600" indent="0">
              <a:buNone/>
              <a:defRPr sz="1600"/>
            </a:lvl3pPr>
            <a:lvl4pPr marL="914400" indent="0">
              <a:buNone/>
              <a:defRPr sz="1335"/>
            </a:lvl4pPr>
            <a:lvl5pPr marL="1219200" indent="0">
              <a:buNone/>
              <a:defRPr sz="1335"/>
            </a:lvl5pPr>
            <a:lvl6pPr marL="1524000" indent="0">
              <a:buNone/>
              <a:defRPr sz="1335"/>
            </a:lvl6pPr>
            <a:lvl7pPr marL="1828800" indent="0">
              <a:buNone/>
              <a:defRPr sz="1335"/>
            </a:lvl7pPr>
            <a:lvl8pPr marL="2133600" indent="0">
              <a:buNone/>
              <a:defRPr sz="1335"/>
            </a:lvl8pPr>
            <a:lvl9pPr marL="2438400" indent="0">
              <a:buNone/>
              <a:defRPr sz="1335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4859" y="3578225"/>
            <a:ext cx="3657600" cy="536575"/>
          </a:xfrm>
        </p:spPr>
        <p:txBody>
          <a:bodyPr/>
          <a:lstStyle>
            <a:lvl1pPr marL="0" indent="0">
              <a:buNone/>
              <a:defRPr sz="935"/>
            </a:lvl1pPr>
            <a:lvl2pPr marL="304800" indent="0">
              <a:buNone/>
              <a:defRPr sz="800"/>
            </a:lvl2pPr>
            <a:lvl3pPr marL="609600" indent="0">
              <a:buNone/>
              <a:defRPr sz="665"/>
            </a:lvl3pPr>
            <a:lvl4pPr marL="914400" indent="0">
              <a:buNone/>
              <a:defRPr sz="600"/>
            </a:lvl4pPr>
            <a:lvl5pPr marL="1219200" indent="0">
              <a:buNone/>
              <a:defRPr sz="600"/>
            </a:lvl5pPr>
            <a:lvl6pPr marL="1524000" indent="0">
              <a:buNone/>
              <a:defRPr sz="600"/>
            </a:lvl6pPr>
            <a:lvl7pPr marL="1828800" indent="0">
              <a:buNone/>
              <a:defRPr sz="600"/>
            </a:lvl7pPr>
            <a:lvl8pPr marL="2133600" indent="0">
              <a:buNone/>
              <a:defRPr sz="600"/>
            </a:lvl8pPr>
            <a:lvl9pPr marL="2438400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66800"/>
            <a:ext cx="5486400" cy="3017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4800" y="4237567"/>
            <a:ext cx="1422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68800" y="4237567"/>
            <a:ext cx="1422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609600" rtl="0" eaLnBrk="1" latinLnBrk="0" hangingPunct="1">
        <a:spcBef>
          <a:spcPct val="0"/>
        </a:spcBef>
        <a:buNone/>
        <a:defRPr sz="293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609600" rtl="0" eaLnBrk="1" latinLnBrk="0" hangingPunct="1">
        <a:spcBef>
          <a:spcPct val="13000"/>
        </a:spcBef>
        <a:buFont typeface="Arial" panose="020B0604020202090204" pitchFamily="34" charset="0"/>
        <a:buChar char="•"/>
        <a:defRPr sz="2135" kern="1200">
          <a:solidFill>
            <a:schemeClr val="tx1"/>
          </a:solidFill>
          <a:latin typeface="+mn-lt"/>
          <a:ea typeface="+mn-ea"/>
          <a:cs typeface="+mn-cs"/>
        </a:defRPr>
      </a:lvl1pPr>
      <a:lvl2pPr marL="495300" indent="-190500" algn="l" defTabSz="609600" rtl="0" eaLnBrk="1" latinLnBrk="0" hangingPunct="1">
        <a:spcBef>
          <a:spcPct val="13000"/>
        </a:spcBef>
        <a:buFont typeface="Arial" panose="020B0604020202090204" pitchFamily="34" charset="0"/>
        <a:buChar char="–"/>
        <a:defRPr sz="1865" kern="1200">
          <a:solidFill>
            <a:schemeClr val="tx1"/>
          </a:solidFill>
          <a:latin typeface="+mn-lt"/>
          <a:ea typeface="+mn-ea"/>
          <a:cs typeface="+mn-cs"/>
        </a:defRPr>
      </a:lvl2pPr>
      <a:lvl3pPr marL="762000" indent="-152400" algn="l" defTabSz="609600" rtl="0" eaLnBrk="1" latinLnBrk="0" hangingPunct="1">
        <a:spcBef>
          <a:spcPct val="13000"/>
        </a:spcBef>
        <a:buFont typeface="Arial" panose="020B060402020209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66800" indent="-152400" algn="l" defTabSz="609600" rtl="0" eaLnBrk="1" latinLnBrk="0" hangingPunct="1">
        <a:spcBef>
          <a:spcPct val="13000"/>
        </a:spcBef>
        <a:buFont typeface="Arial" panose="020B0604020202090204" pitchFamily="34" charset="0"/>
        <a:buChar char="–"/>
        <a:defRPr sz="1335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152400" algn="l" defTabSz="609600" rtl="0" eaLnBrk="1" latinLnBrk="0" hangingPunct="1">
        <a:spcBef>
          <a:spcPct val="13000"/>
        </a:spcBef>
        <a:buFont typeface="Arial" panose="020B0604020202090204" pitchFamily="34" charset="0"/>
        <a:buChar char="»"/>
        <a:defRPr sz="1335" kern="1200">
          <a:solidFill>
            <a:schemeClr val="tx1"/>
          </a:solidFill>
          <a:latin typeface="+mn-lt"/>
          <a:ea typeface="+mn-ea"/>
          <a:cs typeface="+mn-cs"/>
        </a:defRPr>
      </a:lvl5pPr>
      <a:lvl6pPr marL="1676400" indent="-152400" algn="l" defTabSz="609600" rtl="0" eaLnBrk="1" latinLnBrk="0" hangingPunct="1">
        <a:spcBef>
          <a:spcPct val="13000"/>
        </a:spcBef>
        <a:buFont typeface="Arial" panose="020B0604020202090204" pitchFamily="34" charset="0"/>
        <a:buChar char="•"/>
        <a:defRPr sz="1335" kern="1200">
          <a:solidFill>
            <a:schemeClr val="tx1"/>
          </a:solidFill>
          <a:latin typeface="+mn-lt"/>
          <a:ea typeface="+mn-ea"/>
          <a:cs typeface="+mn-cs"/>
        </a:defRPr>
      </a:lvl6pPr>
      <a:lvl7pPr marL="1981200" indent="-152400" algn="l" defTabSz="609600" rtl="0" eaLnBrk="1" latinLnBrk="0" hangingPunct="1">
        <a:spcBef>
          <a:spcPct val="13000"/>
        </a:spcBef>
        <a:buFont typeface="Arial" panose="020B0604020202090204" pitchFamily="34" charset="0"/>
        <a:buChar char="•"/>
        <a:defRPr sz="1335" kern="1200">
          <a:solidFill>
            <a:schemeClr val="tx1"/>
          </a:solidFill>
          <a:latin typeface="+mn-lt"/>
          <a:ea typeface="+mn-ea"/>
          <a:cs typeface="+mn-cs"/>
        </a:defRPr>
      </a:lvl7pPr>
      <a:lvl8pPr marL="2286000" indent="-152400" algn="l" defTabSz="609600" rtl="0" eaLnBrk="1" latinLnBrk="0" hangingPunct="1">
        <a:spcBef>
          <a:spcPct val="13000"/>
        </a:spcBef>
        <a:buFont typeface="Arial" panose="020B0604020202090204" pitchFamily="34" charset="0"/>
        <a:buChar char="•"/>
        <a:defRPr sz="1335" kern="1200">
          <a:solidFill>
            <a:schemeClr val="tx1"/>
          </a:solidFill>
          <a:latin typeface="+mn-lt"/>
          <a:ea typeface="+mn-ea"/>
          <a:cs typeface="+mn-cs"/>
        </a:defRPr>
      </a:lvl8pPr>
      <a:lvl9pPr marL="2590800" indent="-152400" algn="l" defTabSz="609600" rtl="0" eaLnBrk="1" latinLnBrk="0" hangingPunct="1">
        <a:spcBef>
          <a:spcPct val="13000"/>
        </a:spcBef>
        <a:buFont typeface="Arial" panose="020B0604020202090204" pitchFamily="34" charset="0"/>
        <a:buChar char="•"/>
        <a:defRPr sz="13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00" algn="l" defTabSz="6096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00" algn="l" defTabSz="6096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algn="l" defTabSz="6096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00" algn="l" defTabSz="6096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00" algn="l" defTabSz="6096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algn="l" defTabSz="6096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600" algn="l" defTabSz="6096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400" algn="l" defTabSz="6096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44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25.png"/><Relationship Id="rId8" Type="http://schemas.openxmlformats.org/officeDocument/2006/relationships/tags" Target="../tags/tag50.xml"/><Relationship Id="rId7" Type="http://schemas.openxmlformats.org/officeDocument/2006/relationships/image" Target="../media/image24.png"/><Relationship Id="rId6" Type="http://schemas.openxmlformats.org/officeDocument/2006/relationships/tags" Target="../tags/tag49.xml"/><Relationship Id="rId5" Type="http://schemas.openxmlformats.org/officeDocument/2006/relationships/image" Target="../media/image23.png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image" Target="../media/image3.png"/><Relationship Id="rId14" Type="http://schemas.openxmlformats.org/officeDocument/2006/relationships/slideLayout" Target="../slideLayouts/slideLayout7.xml"/><Relationship Id="rId13" Type="http://schemas.openxmlformats.org/officeDocument/2006/relationships/tags" Target="../tags/tag53.xml"/><Relationship Id="rId12" Type="http://schemas.openxmlformats.org/officeDocument/2006/relationships/tags" Target="../tags/tag52.xml"/><Relationship Id="rId11" Type="http://schemas.openxmlformats.org/officeDocument/2006/relationships/image" Target="../media/image26.png"/><Relationship Id="rId10" Type="http://schemas.openxmlformats.org/officeDocument/2006/relationships/tags" Target="../tags/tag51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57.xml"/><Relationship Id="rId8" Type="http://schemas.openxmlformats.org/officeDocument/2006/relationships/image" Target="../media/image28.png"/><Relationship Id="rId7" Type="http://schemas.openxmlformats.org/officeDocument/2006/relationships/tags" Target="../tags/tag56.xml"/><Relationship Id="rId6" Type="http://schemas.openxmlformats.org/officeDocument/2006/relationships/image" Target="../media/image27.png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6" Type="http://schemas.openxmlformats.org/officeDocument/2006/relationships/slideLayout" Target="../slideLayouts/slideLayout7.xml"/><Relationship Id="rId15" Type="http://schemas.openxmlformats.org/officeDocument/2006/relationships/tags" Target="../tags/tag61.xml"/><Relationship Id="rId14" Type="http://schemas.openxmlformats.org/officeDocument/2006/relationships/image" Target="../media/image30.png"/><Relationship Id="rId13" Type="http://schemas.openxmlformats.org/officeDocument/2006/relationships/tags" Target="../tags/tag60.xml"/><Relationship Id="rId12" Type="http://schemas.openxmlformats.org/officeDocument/2006/relationships/tags" Target="../tags/tag59.xml"/><Relationship Id="rId11" Type="http://schemas.openxmlformats.org/officeDocument/2006/relationships/image" Target="../media/image29.png"/><Relationship Id="rId10" Type="http://schemas.openxmlformats.org/officeDocument/2006/relationships/tags" Target="../tags/tag58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65.xml"/><Relationship Id="rId8" Type="http://schemas.openxmlformats.org/officeDocument/2006/relationships/image" Target="../media/image32.png"/><Relationship Id="rId7" Type="http://schemas.openxmlformats.org/officeDocument/2006/relationships/tags" Target="../tags/tag64.xml"/><Relationship Id="rId6" Type="http://schemas.openxmlformats.org/officeDocument/2006/relationships/image" Target="../media/image31.png"/><Relationship Id="rId5" Type="http://schemas.openxmlformats.org/officeDocument/2006/relationships/tags" Target="../tags/tag63.xml"/><Relationship Id="rId4" Type="http://schemas.openxmlformats.org/officeDocument/2006/relationships/tags" Target="../tags/tag62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34.png"/><Relationship Id="rId8" Type="http://schemas.openxmlformats.org/officeDocument/2006/relationships/tags" Target="../tags/tag73.xml"/><Relationship Id="rId7" Type="http://schemas.openxmlformats.org/officeDocument/2006/relationships/tags" Target="../tags/tag72.xml"/><Relationship Id="rId6" Type="http://schemas.openxmlformats.org/officeDocument/2006/relationships/tags" Target="../tags/tag71.xml"/><Relationship Id="rId5" Type="http://schemas.openxmlformats.org/officeDocument/2006/relationships/image" Target="../media/image33.png"/><Relationship Id="rId4" Type="http://schemas.openxmlformats.org/officeDocument/2006/relationships/tags" Target="../tags/tag7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3" Type="http://schemas.openxmlformats.org/officeDocument/2006/relationships/slideLayout" Target="../slideLayouts/slideLayout7.xml"/><Relationship Id="rId12" Type="http://schemas.openxmlformats.org/officeDocument/2006/relationships/image" Target="../media/image35.png"/><Relationship Id="rId11" Type="http://schemas.openxmlformats.org/officeDocument/2006/relationships/tags" Target="../tags/tag75.xml"/><Relationship Id="rId10" Type="http://schemas.openxmlformats.org/officeDocument/2006/relationships/tags" Target="../tags/tag74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80.xml"/><Relationship Id="rId8" Type="http://schemas.openxmlformats.org/officeDocument/2006/relationships/tags" Target="../tags/tag79.xml"/><Relationship Id="rId7" Type="http://schemas.openxmlformats.org/officeDocument/2006/relationships/tags" Target="../tags/tag78.xml"/><Relationship Id="rId6" Type="http://schemas.openxmlformats.org/officeDocument/2006/relationships/image" Target="../media/image36.png"/><Relationship Id="rId5" Type="http://schemas.openxmlformats.org/officeDocument/2006/relationships/tags" Target="../tags/tag77.xml"/><Relationship Id="rId4" Type="http://schemas.openxmlformats.org/officeDocument/2006/relationships/tags" Target="../tags/tag76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8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2.xml"/><Relationship Id="rId4" Type="http://schemas.openxmlformats.org/officeDocument/2006/relationships/tags" Target="../tags/tag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87.xml"/><Relationship Id="rId4" Type="http://schemas.openxmlformats.org/officeDocument/2006/relationships/tags" Target="../tags/tag86.xml"/><Relationship Id="rId3" Type="http://schemas.openxmlformats.org/officeDocument/2006/relationships/tags" Target="../tags/tag85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jpeg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image" Target="../media/image4.png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9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14.xml"/><Relationship Id="rId8" Type="http://schemas.openxmlformats.org/officeDocument/2006/relationships/image" Target="../media/image6.png"/><Relationship Id="rId7" Type="http://schemas.openxmlformats.org/officeDocument/2006/relationships/tags" Target="../tags/tag13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4" Type="http://schemas.openxmlformats.org/officeDocument/2006/relationships/slideLayout" Target="../slideLayouts/slideLayout7.xml"/><Relationship Id="rId13" Type="http://schemas.openxmlformats.org/officeDocument/2006/relationships/image" Target="../media/image8.png"/><Relationship Id="rId12" Type="http://schemas.openxmlformats.org/officeDocument/2006/relationships/tags" Target="../tags/tag16.xml"/><Relationship Id="rId11" Type="http://schemas.openxmlformats.org/officeDocument/2006/relationships/tags" Target="../tags/tag15.xml"/><Relationship Id="rId10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1.xml"/><Relationship Id="rId8" Type="http://schemas.openxmlformats.org/officeDocument/2006/relationships/image" Target="../media/image10.png"/><Relationship Id="rId7" Type="http://schemas.openxmlformats.org/officeDocument/2006/relationships/tags" Target="../tags/tag20.xml"/><Relationship Id="rId6" Type="http://schemas.openxmlformats.org/officeDocument/2006/relationships/image" Target="../media/image9.png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4" Type="http://schemas.openxmlformats.org/officeDocument/2006/relationships/slideLayout" Target="../slideLayouts/slideLayout7.xml"/><Relationship Id="rId23" Type="http://schemas.openxmlformats.org/officeDocument/2006/relationships/image" Target="../media/image16.png"/><Relationship Id="rId22" Type="http://schemas.openxmlformats.org/officeDocument/2006/relationships/tags" Target="../tags/tag29.xml"/><Relationship Id="rId21" Type="http://schemas.openxmlformats.org/officeDocument/2006/relationships/image" Target="../media/image15.png"/><Relationship Id="rId20" Type="http://schemas.openxmlformats.org/officeDocument/2006/relationships/tags" Target="../tags/tag28.xml"/><Relationship Id="rId2" Type="http://schemas.openxmlformats.org/officeDocument/2006/relationships/image" Target="../media/image3.png"/><Relationship Id="rId19" Type="http://schemas.openxmlformats.org/officeDocument/2006/relationships/tags" Target="../tags/tag27.xml"/><Relationship Id="rId18" Type="http://schemas.openxmlformats.org/officeDocument/2006/relationships/image" Target="../media/image14.png"/><Relationship Id="rId17" Type="http://schemas.openxmlformats.org/officeDocument/2006/relationships/tags" Target="../tags/tag26.xml"/><Relationship Id="rId16" Type="http://schemas.openxmlformats.org/officeDocument/2006/relationships/image" Target="../media/image13.png"/><Relationship Id="rId15" Type="http://schemas.openxmlformats.org/officeDocument/2006/relationships/tags" Target="../tags/tag25.xml"/><Relationship Id="rId14" Type="http://schemas.openxmlformats.org/officeDocument/2006/relationships/image" Target="../media/image12.png"/><Relationship Id="rId13" Type="http://schemas.openxmlformats.org/officeDocument/2006/relationships/tags" Target="../tags/tag24.xml"/><Relationship Id="rId12" Type="http://schemas.openxmlformats.org/officeDocument/2006/relationships/tags" Target="../tags/tag23.xml"/><Relationship Id="rId11" Type="http://schemas.openxmlformats.org/officeDocument/2006/relationships/image" Target="../media/image11.png"/><Relationship Id="rId10" Type="http://schemas.openxmlformats.org/officeDocument/2006/relationships/tags" Target="../tags/tag22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8.png"/><Relationship Id="rId8" Type="http://schemas.openxmlformats.org/officeDocument/2006/relationships/tags" Target="../tags/tag34.xml"/><Relationship Id="rId7" Type="http://schemas.openxmlformats.org/officeDocument/2006/relationships/image" Target="../media/image17.png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3" Type="http://schemas.openxmlformats.org/officeDocument/2006/relationships/tags" Target="../tags/tag30.xml"/><Relationship Id="rId22" Type="http://schemas.openxmlformats.org/officeDocument/2006/relationships/notesSlide" Target="../notesSlides/notesSlide2.xml"/><Relationship Id="rId21" Type="http://schemas.openxmlformats.org/officeDocument/2006/relationships/slideLayout" Target="../slideLayouts/slideLayout7.xml"/><Relationship Id="rId20" Type="http://schemas.openxmlformats.org/officeDocument/2006/relationships/tags" Target="../tags/tag41.xml"/><Relationship Id="rId2" Type="http://schemas.openxmlformats.org/officeDocument/2006/relationships/image" Target="../media/image3.png"/><Relationship Id="rId19" Type="http://schemas.openxmlformats.org/officeDocument/2006/relationships/image" Target="../media/image22.png"/><Relationship Id="rId18" Type="http://schemas.openxmlformats.org/officeDocument/2006/relationships/tags" Target="../tags/tag40.xml"/><Relationship Id="rId17" Type="http://schemas.openxmlformats.org/officeDocument/2006/relationships/image" Target="../media/image21.png"/><Relationship Id="rId16" Type="http://schemas.openxmlformats.org/officeDocument/2006/relationships/tags" Target="../tags/tag39.xml"/><Relationship Id="rId15" Type="http://schemas.openxmlformats.org/officeDocument/2006/relationships/image" Target="../media/image20.png"/><Relationship Id="rId14" Type="http://schemas.openxmlformats.org/officeDocument/2006/relationships/tags" Target="../tags/tag38.xml"/><Relationship Id="rId13" Type="http://schemas.openxmlformats.org/officeDocument/2006/relationships/image" Target="../media/image19.png"/><Relationship Id="rId12" Type="http://schemas.openxmlformats.org/officeDocument/2006/relationships/tags" Target="../tags/tag37.xml"/><Relationship Id="rId11" Type="http://schemas.openxmlformats.org/officeDocument/2006/relationships/tags" Target="../tags/tag36.xml"/><Relationship Id="rId10" Type="http://schemas.openxmlformats.org/officeDocument/2006/relationships/tags" Target="../tags/tag35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807831" y="571343"/>
            <a:ext cx="10641499" cy="7355936"/>
          </a:xfrm>
          <a:custGeom>
            <a:avLst/>
            <a:gdLst/>
            <a:ahLst/>
            <a:cxnLst/>
            <a:rect l="l" t="t" r="r" b="b"/>
            <a:pathLst>
              <a:path w="15962248" h="11033904">
                <a:moveTo>
                  <a:pt x="0" y="0"/>
                </a:moveTo>
                <a:lnTo>
                  <a:pt x="15962247" y="0"/>
                </a:lnTo>
                <a:lnTo>
                  <a:pt x="15962247" y="11033903"/>
                </a:lnTo>
                <a:lnTo>
                  <a:pt x="0" y="11033903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678785" y="2768667"/>
            <a:ext cx="6834431" cy="1442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50"/>
              </a:lnSpc>
            </a:pPr>
            <a:r>
              <a:rPr lang="zh-CN" altLang="en-US" sz="10000">
                <a:solidFill>
                  <a:srgbClr val="2D1F13"/>
                </a:solidFill>
                <a:latin typeface="Lumios Brush"/>
                <a:ea typeface="Lumios Brush"/>
                <a:cs typeface="Lumios Brush"/>
                <a:sym typeface="Lumios Brush"/>
              </a:rPr>
              <a:t>个人汇报</a:t>
            </a:r>
            <a:endParaRPr lang="zh-CN" altLang="en-US" sz="10000">
              <a:solidFill>
                <a:srgbClr val="2D1F13"/>
              </a:solidFill>
              <a:latin typeface="Lumios Brush"/>
              <a:ea typeface="Lumios Brush"/>
              <a:cs typeface="Lumios Brush"/>
              <a:sym typeface="Lumios Brush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-991737" y="770143"/>
            <a:ext cx="3670522" cy="6958335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10003212" y="3734395"/>
            <a:ext cx="2161797" cy="3994083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807831" y="571343"/>
            <a:ext cx="10641499" cy="7355936"/>
          </a:xfrm>
          <a:custGeom>
            <a:avLst/>
            <a:gdLst/>
            <a:ahLst/>
            <a:cxnLst/>
            <a:rect l="l" t="t" r="r" b="b"/>
            <a:pathLst>
              <a:path w="15962248" h="11033904">
                <a:moveTo>
                  <a:pt x="0" y="0"/>
                </a:moveTo>
                <a:lnTo>
                  <a:pt x="15962247" y="0"/>
                </a:lnTo>
                <a:lnTo>
                  <a:pt x="15962247" y="11033903"/>
                </a:lnTo>
                <a:lnTo>
                  <a:pt x="0" y="11033903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991737" y="770143"/>
            <a:ext cx="3670522" cy="6958335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10003212" y="3734395"/>
            <a:ext cx="2161797" cy="3994083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4895239" y="2252869"/>
            <a:ext cx="2895600" cy="1734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>
              <a:buClrTx/>
              <a:buSzTx/>
              <a:buNone/>
            </a:pPr>
            <a:r>
              <a:rPr lang="zh-CN" altLang="en-US" sz="5335">
                <a:solidFill>
                  <a:srgbClr val="2D1F13"/>
                </a:solidFill>
                <a:latin typeface="Lumios Brush"/>
                <a:ea typeface="Lumios Brush"/>
                <a:cs typeface="Lumios Brush"/>
                <a:sym typeface="+mn-lt"/>
              </a:rPr>
              <a:t>PART . </a:t>
            </a:r>
            <a:r>
              <a:rPr lang="en-US" altLang="zh-CN" sz="5335">
                <a:solidFill>
                  <a:srgbClr val="2D1F13"/>
                </a:solidFill>
                <a:latin typeface="Lumios Brush"/>
                <a:ea typeface="Lumios Brush"/>
                <a:cs typeface="Lumios Brush"/>
                <a:sym typeface="+mn-lt"/>
              </a:rPr>
              <a:t>3</a:t>
            </a:r>
            <a:endParaRPr lang="zh-CN" altLang="en-US" sz="5335">
              <a:solidFill>
                <a:srgbClr val="2D1F13"/>
              </a:solidFill>
              <a:latin typeface="Lumios Brush"/>
              <a:ea typeface="Lumios Brush"/>
              <a:cs typeface="Lumios Brush"/>
              <a:sym typeface="+mn-lt"/>
            </a:endParaRPr>
          </a:p>
          <a:p>
            <a:pPr algn="ctr">
              <a:buClrTx/>
              <a:buSzTx/>
              <a:buNone/>
            </a:pPr>
            <a:r>
              <a:rPr lang="zh-CN" altLang="en-US" sz="5335">
                <a:solidFill>
                  <a:srgbClr val="2D1F13"/>
                </a:solidFill>
                <a:latin typeface="Lumios Brush"/>
                <a:ea typeface="Lumios Brush"/>
                <a:cs typeface="Lumios Brush"/>
                <a:sym typeface="+mn-lt"/>
              </a:rPr>
              <a:t>实际应用</a:t>
            </a:r>
            <a:endParaRPr lang="zh-CN" altLang="en-US" sz="5335">
              <a:solidFill>
                <a:srgbClr val="2D1F13"/>
              </a:solidFill>
              <a:latin typeface="Lumios Brush"/>
              <a:ea typeface="Lumios Brush"/>
              <a:cs typeface="Lumios Brush"/>
              <a:sym typeface="+mn-l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295713" y="-816721"/>
            <a:ext cx="11598428" cy="8017413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0581062" y="4175159"/>
            <a:ext cx="2161797" cy="3994083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628335" y="488434"/>
            <a:ext cx="2962275" cy="521970"/>
          </a:xfrm>
          <a:prstGeom prst="rect">
            <a:avLst/>
          </a:prstGeom>
        </p:spPr>
        <p:txBody>
          <a:bodyPr wrap="none">
            <a:spAutoFit/>
          </a:bodyPr>
          <a:p>
            <a:pPr marL="285750" indent="-285750" algn="ctr">
              <a:buFont typeface="Wingdings" panose="05000000000000000000" pitchFamily="2" charset="2"/>
              <a:buChar char="l"/>
            </a:pPr>
            <a:r>
              <a:rPr kumimoji="1"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数据依赖性</a:t>
            </a:r>
            <a:r>
              <a:rPr kumimoji="1"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问题</a:t>
            </a:r>
            <a:endParaRPr kumimoji="1"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838200" y="1212215"/>
            <a:ext cx="10663555" cy="46139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在实际应用中，SVM的表现受到数据</a:t>
            </a:r>
            <a:r>
              <a:rPr lang="zh-CN" altLang="en-US"/>
              <a:t>的多个因素的影响：</a:t>
            </a:r>
            <a:endParaRPr lang="zh-CN" altLang="en-US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/>
              <a:t>数据质量：SVM对数据的质量要求较高，噪声较多或异常值较多的情况下，SVM可能会导致</a:t>
            </a:r>
            <a:r>
              <a:rPr lang="zh-CN" altLang="en-US"/>
              <a:t>模型分类性能下降。尤其在</a:t>
            </a:r>
            <a:r>
              <a:rPr lang="en-US" altLang="zh-CN"/>
              <a:t>Car</a:t>
            </a:r>
            <a:r>
              <a:rPr lang="zh-CN" altLang="en-US"/>
              <a:t>数据集这类多维数据集上，异常数据（例如某些非常特殊的汽车类型）可能会影响SVM模型的训练。</a:t>
            </a:r>
            <a:endParaRPr lang="zh-CN" altLang="en-US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/>
              <a:t>特征选择：SVM对输入数据的特征选择较为敏感。若特征选择不当，模型可能会过拟合或欠拟合。因此，</a:t>
            </a:r>
            <a:r>
              <a:rPr lang="en-US" altLang="zh-CN"/>
              <a:t>Car</a:t>
            </a:r>
            <a:r>
              <a:rPr lang="zh-CN" altLang="en-US"/>
              <a:t>数据集中的特征必须经过仔细的筛选和预处理，确保所选特征能够代表汽车的主要分类标准。</a:t>
            </a:r>
            <a:endParaRPr lang="zh-CN" altLang="en-US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/>
              <a:t>特征尺度： SVM通过构建一个最大间隔的超平面来进行分类，这个间隔的计算本质依赖于各样本点到分隔超平面的欧氏距离，如果某些特征的取值范围比其他特征大得多（例如一个特征范围是 0</a:t>
            </a:r>
            <a:r>
              <a:rPr lang="en-US" altLang="zh-CN"/>
              <a:t>-</a:t>
            </a:r>
            <a:r>
              <a:rPr lang="zh-CN" altLang="en-US"/>
              <a:t>1000，另一个是 0</a:t>
            </a:r>
            <a:r>
              <a:rPr lang="en-US" altLang="zh-CN"/>
              <a:t>-</a:t>
            </a:r>
            <a:r>
              <a:rPr lang="zh-CN" altLang="en-US"/>
              <a:t>1），那么大的特征就会主导距离计算，导致模型性能下降。</a:t>
            </a:r>
            <a:endParaRPr lang="zh-CN" altLang="en-US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/>
              <a:t>数据规模：SVM在训练大规模数据集时可能会面临计算复杂度高的问题。尽管SVM在小规模数据集上的表现通常较好，但随着数据集规模的增大，训练时间和内存消耗将显著增加，尤其是使用非线性核函数时。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295713" y="-816721"/>
            <a:ext cx="11598428" cy="8017413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0581062" y="4175159"/>
            <a:ext cx="2161797" cy="3994083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0" name="文本框 9"/>
          <p:cNvSpPr txBox="1"/>
          <p:nvPr>
            <p:custDataLst>
              <p:tags r:id="rId3"/>
            </p:custDataLst>
          </p:nvPr>
        </p:nvSpPr>
        <p:spPr>
          <a:xfrm>
            <a:off x="805815" y="72707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实验提供的数据集分析</a:t>
            </a:r>
            <a:r>
              <a:rPr lang="zh-CN" altLang="en-US"/>
              <a:t>如下：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3072130" y="1102360"/>
            <a:ext cx="3592830" cy="23749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6820535" y="810260"/>
            <a:ext cx="5283835" cy="255905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893445" y="1129665"/>
            <a:ext cx="1750695" cy="97980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621030" y="2272030"/>
            <a:ext cx="2295525" cy="120523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12"/>
            </p:custDataLst>
          </p:nvPr>
        </p:nvSpPr>
        <p:spPr>
          <a:xfrm>
            <a:off x="591505" y="170934"/>
            <a:ext cx="2249805" cy="521970"/>
          </a:xfrm>
          <a:prstGeom prst="rect">
            <a:avLst/>
          </a:prstGeom>
        </p:spPr>
        <p:txBody>
          <a:bodyPr wrap="none">
            <a:spAutoFit/>
          </a:bodyPr>
          <a:p>
            <a:pPr marL="285750" indent="-285750" algn="ctr">
              <a:buFont typeface="Wingdings" panose="05000000000000000000" pitchFamily="2" charset="2"/>
              <a:buChar char="l"/>
            </a:pPr>
            <a:r>
              <a:rPr kumimoji="1"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数据预处理</a:t>
            </a:r>
            <a:endParaRPr kumimoji="1"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>
            <p:custDataLst>
              <p:tags r:id="rId13"/>
            </p:custDataLst>
          </p:nvPr>
        </p:nvSpPr>
        <p:spPr>
          <a:xfrm>
            <a:off x="621030" y="3644265"/>
            <a:ext cx="11478260" cy="25044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观察数据后，我们发先</a:t>
            </a:r>
            <a:r>
              <a:rPr lang="zh-CN" altLang="en-US">
                <a:sym typeface="+mn-ea"/>
              </a:rPr>
              <a:t>数据类别严重不平衡，且</a:t>
            </a:r>
            <a:r>
              <a:rPr lang="zh-CN" altLang="en-US">
                <a:sym typeface="+mn-ea"/>
              </a:rPr>
              <a:t>属性值是字符串或数字的混合，而机器学习模型要求数值型输入，因此有必要对数据进行预处理：</a:t>
            </a:r>
            <a:endParaRPr lang="zh-CN" altLang="en-US">
              <a:sym typeface="+mn-ea"/>
            </a:endParaRPr>
          </a:p>
          <a:p>
            <a:pPr marL="342900" indent="-342900">
              <a:buAutoNum type="arabicPeriod"/>
            </a:pPr>
            <a:r>
              <a:rPr lang="zh-CN" altLang="en-US">
                <a:sym typeface="+mn-ea"/>
              </a:rPr>
              <a:t>属性</a:t>
            </a:r>
            <a:r>
              <a:rPr lang="zh-CN" altLang="en-US">
                <a:sym typeface="+mn-ea"/>
              </a:rPr>
              <a:t>映射：统一将属性值编码，将其映射为数值</a:t>
            </a:r>
            <a:endParaRPr lang="zh-CN" altLang="en-US">
              <a:sym typeface="+mn-ea"/>
            </a:endParaRPr>
          </a:p>
          <a:p>
            <a:pPr marL="342900" indent="-342900">
              <a:buAutoNum type="arabicPeriod"/>
            </a:pPr>
            <a:endParaRPr lang="zh-CN" altLang="en-US">
              <a:sym typeface="+mn-ea"/>
            </a:endParaRPr>
          </a:p>
          <a:p>
            <a:pPr marL="342900" indent="-342900">
              <a:buAutoNum type="arabicPeriod"/>
            </a:pPr>
            <a:r>
              <a:rPr lang="zh-CN" altLang="en-US">
                <a:sym typeface="+mn-ea"/>
              </a:rPr>
              <a:t>标准化：因为映射后属性的尺度范围不同，尽管</a:t>
            </a:r>
            <a:r>
              <a:rPr>
                <a:sym typeface="+mn-ea"/>
              </a:rPr>
              <a:t>数值范围不算悬殊，</a:t>
            </a:r>
            <a:r>
              <a:rPr lang="zh-CN">
                <a:sym typeface="+mn-ea"/>
              </a:rPr>
              <a:t>但也</a:t>
            </a:r>
            <a:r>
              <a:rPr>
                <a:sym typeface="+mn-ea"/>
              </a:rPr>
              <a:t>会导致 SVM 在计算核函数、距离时</a:t>
            </a:r>
            <a:r>
              <a:rPr lang="zh-CN">
                <a:sym typeface="+mn-ea"/>
              </a:rPr>
              <a:t>出现偏差，所以</a:t>
            </a:r>
            <a:r>
              <a:rPr lang="zh-CN">
                <a:sym typeface="+mn-ea"/>
              </a:rPr>
              <a:t>还需要</a:t>
            </a:r>
            <a:r>
              <a:rPr lang="zh-CN">
                <a:sym typeface="+mn-ea"/>
              </a:rPr>
              <a:t>对数据进行标准化</a:t>
            </a:r>
            <a:r>
              <a:rPr>
                <a:sym typeface="+mn-ea"/>
              </a:rPr>
              <a:t>。</a:t>
            </a:r>
            <a:endParaRPr>
              <a:sym typeface="+mn-ea"/>
            </a:endParaRPr>
          </a:p>
          <a:p>
            <a:pPr marL="342900" indent="-342900">
              <a:buAutoNum type="arabicPeriod"/>
            </a:pPr>
            <a:endParaRPr>
              <a:sym typeface="+mn-ea"/>
            </a:endParaRPr>
          </a:p>
          <a:p>
            <a:pPr marL="342900" indent="-342900">
              <a:buAutoNum type="arabicPeriod"/>
            </a:pPr>
            <a:r>
              <a:rPr lang="zh-CN">
                <a:sym typeface="+mn-ea"/>
              </a:rPr>
              <a:t>划分数据集：为了评估</a:t>
            </a:r>
            <a:r>
              <a:rPr lang="en-US" altLang="zh-CN">
                <a:sym typeface="+mn-ea"/>
              </a:rPr>
              <a:t>SVM</a:t>
            </a:r>
            <a:r>
              <a:rPr lang="zh-CN">
                <a:sym typeface="+mn-ea"/>
              </a:rPr>
              <a:t>模型的性能，需要将原始数据划分为训练集和</a:t>
            </a:r>
            <a:r>
              <a:rPr lang="zh-CN">
                <a:sym typeface="+mn-ea"/>
              </a:rPr>
              <a:t>测试集，让模型学习属性与类别之间的关系，评估模型的泛化能力。</a:t>
            </a:r>
            <a:endParaRPr lang="zh-CN">
              <a:sym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295713" y="-816721"/>
            <a:ext cx="11598428" cy="8017413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1483343" y="3191986"/>
            <a:ext cx="3670522" cy="6958335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0581062" y="4175159"/>
            <a:ext cx="2161797" cy="3994083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380685" y="170934"/>
            <a:ext cx="2249805" cy="521970"/>
          </a:xfrm>
          <a:prstGeom prst="rect">
            <a:avLst/>
          </a:prstGeom>
        </p:spPr>
        <p:txBody>
          <a:bodyPr wrap="none">
            <a:spAutoFit/>
          </a:bodyPr>
          <a:p>
            <a:pPr marL="285750" indent="-285750" algn="ctr">
              <a:buFont typeface="Wingdings" panose="05000000000000000000" pitchFamily="2" charset="2"/>
              <a:buChar char="l"/>
            </a:pPr>
            <a:r>
              <a:rPr kumimoji="1"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数据预处理</a:t>
            </a:r>
            <a:endParaRPr kumimoji="1"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12" name="图片 1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381000" y="868680"/>
            <a:ext cx="5825490" cy="444881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381000" y="5493385"/>
            <a:ext cx="6882765" cy="1249045"/>
          </a:xfrm>
          <a:prstGeom prst="rect">
            <a:avLst/>
          </a:prstGeom>
        </p:spPr>
      </p:pic>
      <p:sp>
        <p:nvSpPr>
          <p:cNvPr id="17" name="文本框 16"/>
          <p:cNvSpPr txBox="1"/>
          <p:nvPr>
            <p:custDataLst>
              <p:tags r:id="rId9"/>
            </p:custDataLst>
          </p:nvPr>
        </p:nvSpPr>
        <p:spPr>
          <a:xfrm>
            <a:off x="6502400" y="25336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处理后的数据集大致</a:t>
            </a:r>
            <a:r>
              <a:rPr lang="zh-CN" altLang="en-US"/>
              <a:t>如下：</a:t>
            </a:r>
            <a:endParaRPr lang="zh-CN" altLang="en-US"/>
          </a:p>
        </p:txBody>
      </p:sp>
      <p:pic>
        <p:nvPicPr>
          <p:cNvPr id="18" name="图片 17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7646035" y="727710"/>
            <a:ext cx="3019425" cy="3385820"/>
          </a:xfrm>
          <a:prstGeom prst="rect">
            <a:avLst/>
          </a:prstGeom>
        </p:spPr>
      </p:pic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6502400" y="692785"/>
            <a:ext cx="13081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标准化</a:t>
            </a:r>
            <a:r>
              <a:rPr lang="zh-CN" altLang="en-US"/>
              <a:t>前：</a:t>
            </a:r>
            <a:endParaRPr lang="zh-CN" altLang="en-US"/>
          </a:p>
        </p:txBody>
      </p:sp>
      <p:pic>
        <p:nvPicPr>
          <p:cNvPr id="20" name="图片 19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7882890" y="4394200"/>
            <a:ext cx="3967480" cy="2092960"/>
          </a:xfrm>
          <a:prstGeom prst="rect">
            <a:avLst/>
          </a:prstGeom>
        </p:spPr>
      </p:pic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502400" y="437134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标准化后：</a:t>
            </a:r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295713" y="-816721"/>
            <a:ext cx="11598428" cy="8017413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1483343" y="3191986"/>
            <a:ext cx="3670522" cy="6958335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0581062" y="4175159"/>
            <a:ext cx="2161797" cy="3994083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矩形 2"/>
          <p:cNvSpPr/>
          <p:nvPr>
            <p:custDataLst>
              <p:tags r:id="rId4"/>
            </p:custDataLst>
          </p:nvPr>
        </p:nvSpPr>
        <p:spPr>
          <a:xfrm>
            <a:off x="573090" y="170934"/>
            <a:ext cx="2962275" cy="521970"/>
          </a:xfrm>
          <a:prstGeom prst="rect">
            <a:avLst/>
          </a:prstGeom>
        </p:spPr>
        <p:txBody>
          <a:bodyPr wrap="none">
            <a:spAutoFit/>
          </a:bodyPr>
          <a:p>
            <a:pPr marL="285750" indent="-285750" algn="ctr">
              <a:buFont typeface="Wingdings" panose="05000000000000000000" pitchFamily="2" charset="2"/>
              <a:buChar char="l"/>
            </a:pPr>
            <a:r>
              <a:rPr kumimoji="1"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模型训练</a:t>
            </a:r>
            <a:r>
              <a:rPr kumimoji="1"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与评估</a:t>
            </a:r>
            <a:endParaRPr kumimoji="1"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13" name="图片 1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066800" y="1503045"/>
            <a:ext cx="6417945" cy="168973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1066800" y="3312160"/>
            <a:ext cx="6932930" cy="3267710"/>
          </a:xfrm>
          <a:prstGeom prst="rect">
            <a:avLst/>
          </a:prstGeom>
        </p:spPr>
      </p:pic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1066800" y="790575"/>
            <a:ext cx="105130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对于提供的数据集，我们采用的核函数为</a:t>
            </a:r>
            <a:r>
              <a:rPr lang="en-US" altLang="zh-CN"/>
              <a:t>RBF</a:t>
            </a:r>
            <a:r>
              <a:rPr lang="zh-CN" altLang="en-US"/>
              <a:t>，并测试多组惩罚参数</a:t>
            </a:r>
            <a:r>
              <a:rPr lang="en-US" altLang="zh-CN"/>
              <a:t>C</a:t>
            </a:r>
            <a:r>
              <a:rPr lang="zh-CN" altLang="en-US"/>
              <a:t>和</a:t>
            </a:r>
            <a:r>
              <a:rPr lang="en-US" altLang="zh-CN"/>
              <a:t>γ</a:t>
            </a:r>
            <a:r>
              <a:rPr lang="zh-CN" altLang="en-US"/>
              <a:t>，并测量模型训练时间和模型性能，寻找最优的参数，决定最终的</a:t>
            </a:r>
            <a:r>
              <a:rPr lang="zh-CN" altLang="en-US"/>
              <a:t>模型：</a:t>
            </a:r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295713" y="-816721"/>
            <a:ext cx="11598428" cy="8017413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1483343" y="3191986"/>
            <a:ext cx="3670522" cy="6958335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0581062" y="4175159"/>
            <a:ext cx="2161797" cy="3994083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7" name="矩形 16"/>
          <p:cNvSpPr/>
          <p:nvPr>
            <p:custDataLst>
              <p:tags r:id="rId4"/>
            </p:custDataLst>
          </p:nvPr>
        </p:nvSpPr>
        <p:spPr>
          <a:xfrm>
            <a:off x="456885" y="170934"/>
            <a:ext cx="2962275" cy="521970"/>
          </a:xfrm>
          <a:prstGeom prst="rect">
            <a:avLst/>
          </a:prstGeom>
        </p:spPr>
        <p:txBody>
          <a:bodyPr wrap="none">
            <a:spAutoFit/>
          </a:bodyPr>
          <a:p>
            <a:pPr marL="285750" indent="-285750" algn="ctr">
              <a:buFont typeface="Wingdings" panose="05000000000000000000" pitchFamily="2" charset="2"/>
              <a:buChar char="l"/>
            </a:pPr>
            <a:r>
              <a:rPr kumimoji="1"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模型训练</a:t>
            </a:r>
            <a:r>
              <a:rPr kumimoji="1"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与评估</a:t>
            </a:r>
            <a:endParaRPr kumimoji="1"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>
            <p:custDataLst>
              <p:tags r:id="rId5"/>
            </p:custDataLst>
          </p:nvPr>
        </p:nvSpPr>
        <p:spPr>
          <a:xfrm>
            <a:off x="950595" y="790575"/>
            <a:ext cx="11449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通过测试多组参数，我们得到如下</a:t>
            </a:r>
            <a:r>
              <a:rPr lang="zh-CN" altLang="en-US"/>
              <a:t>结果：</a:t>
            </a:r>
            <a:endParaRPr lang="zh-CN" altLang="en-US"/>
          </a:p>
        </p:txBody>
      </p:sp>
      <p:graphicFrame>
        <p:nvGraphicFramePr>
          <p:cNvPr id="19" name="表格 18"/>
          <p:cNvGraphicFramePr/>
          <p:nvPr>
            <p:custDataLst>
              <p:tags r:id="rId6"/>
            </p:custDataLst>
          </p:nvPr>
        </p:nvGraphicFramePr>
        <p:xfrm>
          <a:off x="1195070" y="1256665"/>
          <a:ext cx="9862820" cy="3901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9215"/>
                <a:gridCol w="958850"/>
                <a:gridCol w="2384425"/>
                <a:gridCol w="1769110"/>
                <a:gridCol w="1612900"/>
                <a:gridCol w="1798320"/>
              </a:tblGrid>
              <a:tr h="39116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惩罚参数</a:t>
                      </a:r>
                      <a:r>
                        <a:rPr lang="en-US" altLang="zh-CN"/>
                        <a:t>C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γ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训练时间（平均</a:t>
                      </a:r>
                      <a:r>
                        <a:rPr lang="en-US" altLang="zh-CN"/>
                        <a:t>5</a:t>
                      </a:r>
                      <a:r>
                        <a:rPr lang="zh-CN" altLang="en-US"/>
                        <a:t>次）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准确率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宏平均</a:t>
                      </a:r>
                      <a:r>
                        <a:rPr lang="zh-CN" altLang="en-US"/>
                        <a:t>准确率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加权平均</a:t>
                      </a:r>
                      <a:r>
                        <a:rPr lang="zh-CN" altLang="en-US"/>
                        <a:t>准确率</a:t>
                      </a:r>
                      <a:endParaRPr lang="zh-CN" altLang="en-US"/>
                    </a:p>
                  </a:txBody>
                  <a:tcPr/>
                </a:tc>
              </a:tr>
              <a:tr h="3911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0.01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0.02313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0.690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0.500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0.730</a:t>
                      </a:r>
                      <a:endParaRPr lang="en-US" altLang="zh-CN"/>
                    </a:p>
                  </a:txBody>
                  <a:tcPr/>
                </a:tc>
              </a:tr>
              <a:tr h="3911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0.01422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0.940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0.809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0.943</a:t>
                      </a:r>
                      <a:endParaRPr lang="en-US" altLang="zh-CN"/>
                    </a:p>
                  </a:txBody>
                  <a:tcPr/>
                </a:tc>
              </a:tr>
              <a:tr h="3911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0.08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0.01456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0.940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0.809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0.943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0.12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0.01360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0.955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0.894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0.956</a:t>
                      </a:r>
                      <a:endParaRPr lang="en-US" altLang="zh-CN"/>
                    </a:p>
                  </a:txBody>
                  <a:tcPr/>
                </a:tc>
              </a:tr>
              <a:tr h="3911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0.15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0.01520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0.960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0.897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0.961</a:t>
                      </a:r>
                      <a:endParaRPr lang="en-US" altLang="zh-CN"/>
                    </a:p>
                  </a:txBody>
                  <a:tcPr/>
                </a:tc>
              </a:tr>
              <a:tr h="3911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0.12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0.01398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0.960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0.897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0.961</a:t>
                      </a:r>
                      <a:endParaRPr lang="en-US" altLang="zh-CN"/>
                    </a:p>
                  </a:txBody>
                  <a:tcPr/>
                </a:tc>
              </a:tr>
              <a:tr h="3911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0.15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0.01420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0.965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0.900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0.966</a:t>
                      </a:r>
                      <a:endParaRPr lang="en-US" altLang="zh-CN"/>
                    </a:p>
                  </a:txBody>
                  <a:tcPr/>
                </a:tc>
              </a:tr>
              <a:tr h="3911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15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0.15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0.01430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0.965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0.900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0.966</a:t>
                      </a:r>
                      <a:endParaRPr lang="en-US" altLang="zh-CN"/>
                    </a:p>
                  </a:txBody>
                  <a:tcPr/>
                </a:tc>
              </a:tr>
              <a:tr h="3911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20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0.01460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0.960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0.897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0.961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0" name="文本框 19"/>
          <p:cNvSpPr txBox="1"/>
          <p:nvPr>
            <p:custDataLst>
              <p:tags r:id="rId7"/>
            </p:custDataLst>
          </p:nvPr>
        </p:nvSpPr>
        <p:spPr>
          <a:xfrm>
            <a:off x="1009015" y="5414645"/>
            <a:ext cx="1100518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由结果可知，模型的训练时间都很短（</a:t>
            </a:r>
            <a:r>
              <a:rPr lang="en-US" altLang="zh-CN"/>
              <a:t>0.1</a:t>
            </a:r>
            <a:r>
              <a:rPr lang="zh-CN" altLang="en-US"/>
              <a:t>秒</a:t>
            </a:r>
            <a:r>
              <a:rPr lang="zh-CN" altLang="en-US"/>
              <a:t>內），几乎可以忽略不计，不用担心计算开销。</a:t>
            </a:r>
            <a:endParaRPr lang="zh-CN" altLang="en-US"/>
          </a:p>
          <a:p>
            <a:r>
              <a:rPr lang="zh-CN" altLang="en-US"/>
              <a:t>最优参数</a:t>
            </a:r>
            <a:r>
              <a:rPr lang="en-US" altLang="zh-CN"/>
              <a:t>C</a:t>
            </a:r>
            <a:r>
              <a:rPr lang="zh-CN" altLang="en-US"/>
              <a:t>应在</a:t>
            </a:r>
            <a:r>
              <a:rPr lang="en-US" altLang="zh-CN"/>
              <a:t>12</a:t>
            </a:r>
            <a:r>
              <a:rPr lang="zh-CN" altLang="en-US"/>
              <a:t>～</a:t>
            </a:r>
            <a:r>
              <a:rPr lang="en-US" altLang="zh-CN"/>
              <a:t>20</a:t>
            </a:r>
            <a:r>
              <a:rPr lang="zh-CN" altLang="en-US"/>
              <a:t>之间，</a:t>
            </a:r>
            <a:r>
              <a:rPr lang="en-US" altLang="zh-CN">
                <a:sym typeface="+mn-ea"/>
              </a:rPr>
              <a:t>γ</a:t>
            </a:r>
            <a:r>
              <a:rPr lang="zh-CN" altLang="en-US">
                <a:sym typeface="+mn-ea"/>
              </a:rPr>
              <a:t>在</a:t>
            </a:r>
            <a:r>
              <a:rPr lang="en-US" altLang="zh-CN">
                <a:sym typeface="+mn-ea"/>
              </a:rPr>
              <a:t>0.12~0.2</a:t>
            </a:r>
            <a:r>
              <a:rPr lang="zh-CN" altLang="en-US">
                <a:sym typeface="+mn-ea"/>
              </a:rPr>
              <a:t>之间，为了寻找局部最优，可再用网格搜索法找到局部最优</a:t>
            </a:r>
            <a:endParaRPr lang="zh-CN" altLang="en-US">
              <a:sym typeface="+mn-ea"/>
            </a:endParaRPr>
          </a:p>
          <a:p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295713" y="-816721"/>
            <a:ext cx="11598428" cy="8017413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1483343" y="3191986"/>
            <a:ext cx="3670522" cy="6958335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0581062" y="4175159"/>
            <a:ext cx="2161797" cy="3994083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38200" y="633095"/>
            <a:ext cx="6003290" cy="3735070"/>
          </a:xfrm>
          <a:prstGeom prst="rect">
            <a:avLst/>
          </a:prstGeom>
        </p:spPr>
      </p:pic>
      <p:sp>
        <p:nvSpPr>
          <p:cNvPr id="7" name="矩形 6"/>
          <p:cNvSpPr/>
          <p:nvPr>
            <p:custDataLst>
              <p:tags r:id="rId6"/>
            </p:custDataLst>
          </p:nvPr>
        </p:nvSpPr>
        <p:spPr>
          <a:xfrm>
            <a:off x="463870" y="170934"/>
            <a:ext cx="2962275" cy="521970"/>
          </a:xfrm>
          <a:prstGeom prst="rect">
            <a:avLst/>
          </a:prstGeom>
        </p:spPr>
        <p:txBody>
          <a:bodyPr wrap="none">
            <a:spAutoFit/>
          </a:bodyPr>
          <a:p>
            <a:pPr marL="285750" indent="-285750" algn="ctr">
              <a:buFont typeface="Wingdings" panose="05000000000000000000" pitchFamily="2" charset="2"/>
              <a:buChar char="l"/>
            </a:pPr>
            <a:r>
              <a:rPr kumimoji="1"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模型训练</a:t>
            </a:r>
            <a:r>
              <a:rPr kumimoji="1"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与评估</a:t>
            </a:r>
            <a:endParaRPr kumimoji="1"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>
            <p:custDataLst>
              <p:tags r:id="rId7"/>
            </p:custDataLst>
          </p:nvPr>
        </p:nvSpPr>
        <p:spPr>
          <a:xfrm>
            <a:off x="838200" y="456120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网格搜索得到的结果</a:t>
            </a:r>
            <a:r>
              <a:rPr lang="zh-CN" altLang="en-US"/>
              <a:t>为：</a:t>
            </a:r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3426460" y="4561205"/>
            <a:ext cx="4127500" cy="2142490"/>
          </a:xfrm>
          <a:prstGeom prst="rect">
            <a:avLst/>
          </a:prstGeom>
        </p:spPr>
      </p:pic>
      <p:sp>
        <p:nvSpPr>
          <p:cNvPr id="10" name="文本框 9"/>
          <p:cNvSpPr txBox="1"/>
          <p:nvPr>
            <p:custDataLst>
              <p:tags r:id="rId10"/>
            </p:custDataLst>
          </p:nvPr>
        </p:nvSpPr>
        <p:spPr>
          <a:xfrm>
            <a:off x="6934200" y="1000760"/>
            <a:ext cx="497268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最终可以确定模型参数</a:t>
            </a:r>
            <a:r>
              <a:rPr lang="zh-CN" altLang="en-US"/>
              <a:t>为：</a:t>
            </a:r>
            <a:endParaRPr lang="zh-CN" altLang="en-US"/>
          </a:p>
          <a:p>
            <a:r>
              <a:rPr lang="en-US" altLang="zh-CN"/>
              <a:t>C = 12</a:t>
            </a:r>
            <a:endParaRPr lang="en-US" altLang="zh-CN"/>
          </a:p>
          <a:p>
            <a:r>
              <a:rPr lang="en-US" altLang="zh-CN"/>
              <a:t>γ = 0.2</a:t>
            </a:r>
            <a:endParaRPr lang="en-US" altLang="zh-CN"/>
          </a:p>
          <a:p>
            <a:r>
              <a:rPr lang="zh-CN" altLang="en-US"/>
              <a:t>这组参数训练出的模型准确率最高（达到</a:t>
            </a:r>
            <a:r>
              <a:rPr lang="en-US" altLang="zh-CN"/>
              <a:t>0.97</a:t>
            </a:r>
            <a:r>
              <a:rPr lang="zh-CN" altLang="en-US"/>
              <a:t>）</a:t>
            </a:r>
            <a:endParaRPr lang="zh-CN" altLang="en-US"/>
          </a:p>
          <a:p>
            <a:r>
              <a:rPr lang="zh-CN" altLang="en-US"/>
              <a:t>对各类对分类能力最强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8267700" y="3766185"/>
            <a:ext cx="3492500" cy="293751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295713" y="-816721"/>
            <a:ext cx="11598428" cy="8017413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1483343" y="3191986"/>
            <a:ext cx="3670522" cy="6958335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0581062" y="4175159"/>
            <a:ext cx="2161797" cy="3994083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>
            <a:off x="602300" y="91559"/>
            <a:ext cx="2962275" cy="521970"/>
          </a:xfrm>
          <a:prstGeom prst="rect">
            <a:avLst/>
          </a:prstGeom>
        </p:spPr>
        <p:txBody>
          <a:bodyPr wrap="none">
            <a:spAutoFit/>
          </a:bodyPr>
          <a:p>
            <a:pPr marL="285750" indent="-285750" algn="ctr">
              <a:buFont typeface="Wingdings" panose="05000000000000000000" pitchFamily="2" charset="2"/>
              <a:buChar char="l"/>
            </a:pPr>
            <a:r>
              <a:rPr kumimoji="1"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模型训练</a:t>
            </a:r>
            <a:r>
              <a:rPr kumimoji="1"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与评估</a:t>
            </a:r>
            <a:endParaRPr kumimoji="1"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13" name="图片 1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026160" y="1233805"/>
            <a:ext cx="4439285" cy="3646170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7"/>
            </p:custDataLst>
          </p:nvPr>
        </p:nvSpPr>
        <p:spPr>
          <a:xfrm>
            <a:off x="944880" y="6705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ROC</a:t>
            </a:r>
            <a:r>
              <a:rPr lang="zh-CN" altLang="en-US"/>
              <a:t>图</a:t>
            </a:r>
            <a:r>
              <a:rPr lang="zh-CN" altLang="en-US"/>
              <a:t>分析</a:t>
            </a:r>
            <a:endParaRPr lang="zh-CN" altLang="en-US"/>
          </a:p>
        </p:txBody>
      </p:sp>
      <p:graphicFrame>
        <p:nvGraphicFramePr>
          <p:cNvPr id="4" name="表格 3"/>
          <p:cNvGraphicFramePr/>
          <p:nvPr>
            <p:custDataLst>
              <p:tags r:id="rId8"/>
            </p:custDataLst>
          </p:nvPr>
        </p:nvGraphicFramePr>
        <p:xfrm>
          <a:off x="6808470" y="1628775"/>
          <a:ext cx="4982210" cy="2855595"/>
        </p:xfrm>
        <a:graphic>
          <a:graphicData uri="http://schemas.openxmlformats.org/drawingml/2006/table">
            <a:tbl>
              <a:tblPr/>
              <a:tblGrid>
                <a:gridCol w="2744470"/>
                <a:gridCol w="2237740"/>
              </a:tblGrid>
              <a:tr h="365760">
                <a:tc>
                  <a:txBody>
                    <a:bodyPr/>
                    <a:p>
                      <a:r>
                        <a:rPr lang="zh-CN" altLang="en-US" sz="1800" b="1"/>
                        <a:t>类别</a:t>
                      </a:r>
                      <a:endParaRPr lang="zh-CN" altLang="en-US" sz="1800" b="1"/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800" b="1"/>
                        <a:t>AUC</a:t>
                      </a:r>
                      <a:endParaRPr lang="en-US" altLang="zh-CN" sz="1800" b="1"/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365760">
                <a:tc>
                  <a:txBody>
                    <a:bodyPr/>
                    <a:p>
                      <a:r>
                        <a:rPr lang="en-US" altLang="zh-CN" sz="1800" b="1"/>
                        <a:t>unacc</a:t>
                      </a:r>
                      <a:endParaRPr lang="en-US" altLang="zh-CN" sz="1800" b="1"/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800"/>
                        <a:t>1.00</a:t>
                      </a:r>
                      <a:endParaRPr lang="en-US" altLang="zh-CN" sz="1800"/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365760">
                <a:tc>
                  <a:txBody>
                    <a:bodyPr/>
                    <a:p>
                      <a:r>
                        <a:rPr lang="en-US" altLang="zh-CN" sz="1800" b="1"/>
                        <a:t>acc</a:t>
                      </a:r>
                      <a:endParaRPr lang="en-US" altLang="zh-CN" sz="1800" b="1"/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800"/>
                        <a:t>1.00</a:t>
                      </a:r>
                      <a:endParaRPr lang="en-US" altLang="zh-CN" sz="1800"/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365760">
                <a:tc>
                  <a:txBody>
                    <a:bodyPr/>
                    <a:p>
                      <a:r>
                        <a:rPr lang="en-US" altLang="zh-CN" sz="1800" b="1"/>
                        <a:t>good</a:t>
                      </a:r>
                      <a:endParaRPr lang="en-US" altLang="zh-CN" sz="1800" b="1"/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800"/>
                        <a:t>0.99</a:t>
                      </a:r>
                      <a:endParaRPr lang="en-US" altLang="zh-CN" sz="1800"/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365760">
                <a:tc>
                  <a:txBody>
                    <a:bodyPr/>
                    <a:p>
                      <a:r>
                        <a:rPr lang="en-US" altLang="zh-CN" sz="1800" b="1"/>
                        <a:t>vgood</a:t>
                      </a:r>
                      <a:endParaRPr lang="en-US" altLang="zh-CN" sz="1800" b="1"/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800"/>
                        <a:t>1.00</a:t>
                      </a:r>
                      <a:endParaRPr lang="en-US" altLang="zh-CN" sz="1800"/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026795">
                <a:tc>
                  <a:txBody>
                    <a:bodyPr/>
                    <a:p>
                      <a:r>
                        <a:rPr lang="zh-CN" altLang="en-US" sz="1800" b="1"/>
                        <a:t>宏平均（</a:t>
                      </a:r>
                      <a:r>
                        <a:rPr lang="en-US" altLang="zh-CN" sz="1800" b="1"/>
                        <a:t>macro-average</a:t>
                      </a:r>
                      <a:r>
                        <a:rPr lang="zh-CN" altLang="en-US" sz="1800" b="1"/>
                        <a:t>）</a:t>
                      </a:r>
                      <a:endParaRPr lang="zh-CN" altLang="en-US" sz="1800" b="1"/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800"/>
                        <a:t>1.00</a:t>
                      </a:r>
                      <a:endParaRPr lang="en-US" altLang="zh-CN" sz="1800"/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文本框 7"/>
          <p:cNvSpPr txBox="1"/>
          <p:nvPr>
            <p:custDataLst>
              <p:tags r:id="rId9"/>
            </p:custDataLst>
          </p:nvPr>
        </p:nvSpPr>
        <p:spPr>
          <a:xfrm>
            <a:off x="1145540" y="4963795"/>
            <a:ext cx="8087995" cy="181483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buFont typeface="Arial" panose="020B0604020202090204"/>
              <a:buChar char="•"/>
            </a:pPr>
            <a:r>
              <a:rPr lang="en-US" altLang="zh-CN" sz="1600" b="1"/>
              <a:t>unacc</a:t>
            </a:r>
            <a:r>
              <a:rPr lang="zh-CN" altLang="en-US" sz="1600" b="1"/>
              <a:t>、</a:t>
            </a:r>
            <a:r>
              <a:rPr lang="en-US" altLang="zh-CN" sz="1600" b="1"/>
              <a:t>acc</a:t>
            </a:r>
            <a:r>
              <a:rPr lang="zh-CN" altLang="en-US" sz="1600" b="1"/>
              <a:t>、</a:t>
            </a:r>
            <a:r>
              <a:rPr lang="en-US" altLang="zh-CN" sz="1600" b="1"/>
              <a:t>vgood</a:t>
            </a:r>
            <a:r>
              <a:rPr lang="zh-CN" altLang="en-US" sz="1600" b="1"/>
              <a:t>类</a:t>
            </a:r>
            <a:r>
              <a:rPr lang="en-US" altLang="zh-CN" sz="1600" b="1"/>
              <a:t>AUC = 1.00</a:t>
            </a:r>
            <a:r>
              <a:rPr lang="zh-CN" altLang="en-US" sz="1600"/>
              <a:t>：</a:t>
            </a:r>
            <a:endParaRPr lang="zh-CN" altLang="en-US" sz="1600"/>
          </a:p>
          <a:p>
            <a:pPr lvl="1">
              <a:buFont typeface="Arial" panose="020B0604020202090204"/>
              <a:buChar char="◦"/>
            </a:pPr>
            <a:r>
              <a:rPr lang="zh-CN" altLang="en-US" sz="1600"/>
              <a:t>模型在</a:t>
            </a:r>
            <a:r>
              <a:rPr lang="zh-CN" altLang="en-US" sz="1600"/>
              <a:t>三类别上的分类能力几乎完美；</a:t>
            </a:r>
            <a:endParaRPr lang="zh-CN" altLang="en-US" sz="1600"/>
          </a:p>
          <a:p>
            <a:pPr lvl="1">
              <a:buFont typeface="Arial" panose="020B0604020202090204"/>
              <a:buChar char="◦"/>
            </a:pPr>
            <a:r>
              <a:rPr lang="zh-CN" altLang="en-US" sz="1600"/>
              <a:t>每一类的预测表现都非常优异，几乎没有混淆。</a:t>
            </a:r>
            <a:endParaRPr lang="zh-CN" altLang="en-US" sz="1600"/>
          </a:p>
          <a:p>
            <a:pPr>
              <a:buFont typeface="Arial" panose="020B0604020202090204"/>
              <a:buChar char="•"/>
            </a:pPr>
            <a:r>
              <a:rPr lang="en-US" altLang="zh-CN" sz="1600" b="1"/>
              <a:t>good</a:t>
            </a:r>
            <a:r>
              <a:rPr lang="zh-CN" altLang="en-US" sz="1600"/>
              <a:t>类</a:t>
            </a:r>
            <a:r>
              <a:rPr lang="en-US" altLang="zh-CN" sz="1600" b="1"/>
              <a:t>AUC = 0.99</a:t>
            </a:r>
            <a:r>
              <a:rPr lang="zh-CN" altLang="en-US" sz="1600"/>
              <a:t>：</a:t>
            </a:r>
            <a:endParaRPr lang="zh-CN" altLang="en-US" sz="1600"/>
          </a:p>
          <a:p>
            <a:pPr lvl="1">
              <a:buFont typeface="Arial" panose="020B0604020202090204"/>
              <a:buChar char="◦"/>
            </a:pPr>
            <a:r>
              <a:rPr lang="zh-CN" altLang="en-US" sz="1600"/>
              <a:t>虽然是少数类，模型对它的识别也非常精准。</a:t>
            </a:r>
            <a:endParaRPr lang="zh-CN" altLang="en-US" sz="1600"/>
          </a:p>
          <a:p>
            <a:pPr>
              <a:buFont typeface="Arial" panose="020B0604020202090204"/>
              <a:buChar char="•"/>
            </a:pPr>
            <a:r>
              <a:rPr lang="zh-CN" altLang="en-US" sz="1600"/>
              <a:t>宏平均</a:t>
            </a:r>
            <a:r>
              <a:rPr lang="zh-CN" altLang="en-US" sz="1600" b="1"/>
              <a:t> </a:t>
            </a:r>
            <a:r>
              <a:rPr lang="en-US" altLang="zh-CN" sz="1600" b="1"/>
              <a:t>AUC = 1.00</a:t>
            </a:r>
            <a:r>
              <a:rPr lang="zh-CN" altLang="en-US" sz="1600"/>
              <a:t>：</a:t>
            </a:r>
            <a:endParaRPr lang="zh-CN" altLang="en-US" sz="1600"/>
          </a:p>
          <a:p>
            <a:pPr lvl="1">
              <a:buFont typeface="Arial" panose="020B0604020202090204"/>
              <a:buChar char="◦"/>
            </a:pPr>
            <a:r>
              <a:rPr lang="zh-CN" altLang="en-US" sz="1600"/>
              <a:t>综合所有类别，模型整体表现优秀</a:t>
            </a:r>
            <a:endParaRPr lang="zh-CN" altLang="en-US" sz="1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807831" y="571343"/>
            <a:ext cx="10641499" cy="7355936"/>
          </a:xfrm>
          <a:custGeom>
            <a:avLst/>
            <a:gdLst/>
            <a:ahLst/>
            <a:cxnLst/>
            <a:rect l="l" t="t" r="r" b="b"/>
            <a:pathLst>
              <a:path w="15962248" h="11033904">
                <a:moveTo>
                  <a:pt x="0" y="0"/>
                </a:moveTo>
                <a:lnTo>
                  <a:pt x="15962247" y="0"/>
                </a:lnTo>
                <a:lnTo>
                  <a:pt x="15962247" y="11033903"/>
                </a:lnTo>
                <a:lnTo>
                  <a:pt x="0" y="11033903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991737" y="770143"/>
            <a:ext cx="3670522" cy="6958335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10003212" y="3734395"/>
            <a:ext cx="2161797" cy="3994083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4895239" y="2252869"/>
            <a:ext cx="2895600" cy="2976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>
              <a:lnSpc>
                <a:spcPts val="11250"/>
              </a:lnSpc>
              <a:buClrTx/>
              <a:buSzTx/>
              <a:buFontTx/>
            </a:pPr>
            <a:r>
              <a:rPr lang="zh-CN" altLang="en-US" sz="5335">
                <a:solidFill>
                  <a:srgbClr val="2D1F13"/>
                </a:solidFill>
                <a:latin typeface="Lumios Brush"/>
                <a:ea typeface="Lumios Brush"/>
                <a:cs typeface="Lumios Brush"/>
                <a:sym typeface="+mn-lt"/>
              </a:rPr>
              <a:t>PART . </a:t>
            </a:r>
            <a:r>
              <a:rPr lang="en-US" altLang="zh-CN" sz="5335">
                <a:solidFill>
                  <a:srgbClr val="2D1F13"/>
                </a:solidFill>
                <a:latin typeface="Lumios Brush"/>
                <a:ea typeface="Lumios Brush"/>
                <a:cs typeface="Lumios Brush"/>
                <a:sym typeface="+mn-lt"/>
              </a:rPr>
              <a:t>4</a:t>
            </a:r>
            <a:endParaRPr lang="zh-CN" altLang="en-US" sz="5335">
              <a:solidFill>
                <a:srgbClr val="2D1F13"/>
              </a:solidFill>
              <a:latin typeface="Lumios Brush"/>
              <a:ea typeface="Lumios Brush"/>
              <a:cs typeface="Lumios Brush"/>
              <a:sym typeface="+mn-lt"/>
            </a:endParaRPr>
          </a:p>
          <a:p>
            <a:pPr algn="ctr">
              <a:lnSpc>
                <a:spcPts val="11250"/>
              </a:lnSpc>
              <a:buClrTx/>
              <a:buSzTx/>
              <a:buFontTx/>
            </a:pPr>
            <a:r>
              <a:rPr lang="zh-CN" altLang="en-US" sz="5335">
                <a:solidFill>
                  <a:srgbClr val="2D1F13"/>
                </a:solidFill>
                <a:latin typeface="Lumios Brush"/>
                <a:ea typeface="Lumios Brush"/>
                <a:cs typeface="Lumios Brush"/>
                <a:sym typeface="+mn-lt"/>
              </a:rPr>
              <a:t>总结分析</a:t>
            </a:r>
            <a:endParaRPr lang="zh-CN" altLang="en-US" sz="5335">
              <a:solidFill>
                <a:srgbClr val="2D1F13"/>
              </a:solidFill>
              <a:latin typeface="Lumios Brush"/>
              <a:ea typeface="Lumios Brush"/>
              <a:cs typeface="Lumios Brush"/>
              <a:sym typeface="+mn-l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295713" y="-816721"/>
            <a:ext cx="11598428" cy="8017413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0581062" y="4175159"/>
            <a:ext cx="2161797" cy="3994083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298450" y="170815"/>
            <a:ext cx="3007360" cy="515620"/>
          </a:xfrm>
          <a:prstGeom prst="rect">
            <a:avLst/>
          </a:prstGeom>
        </p:spPr>
        <p:txBody>
          <a:bodyPr wrap="none">
            <a:noAutofit/>
          </a:bodyPr>
          <a:p>
            <a:pPr marL="285750" indent="-285750" algn="ctr">
              <a:buFont typeface="Wingdings" panose="05000000000000000000" pitchFamily="2" charset="2"/>
              <a:buChar char="l"/>
            </a:pPr>
            <a:r>
              <a:rPr kumimoji="1"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优秀的应用</a:t>
            </a:r>
            <a:r>
              <a:rPr kumimoji="1"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效果</a:t>
            </a:r>
            <a:endParaRPr kumimoji="1"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429895" y="1991995"/>
            <a:ext cx="11430635" cy="4157345"/>
          </a:xfrm>
          <a:prstGeom prst="rect">
            <a:avLst/>
          </a:prstGeom>
        </p:spPr>
        <p:txBody>
          <a:bodyPr wrap="square">
            <a:noAutofit/>
          </a:bodyPr>
          <a:p>
            <a:pPr>
              <a:buAutoNum type="arabicPeriod"/>
            </a:pPr>
            <a:r>
              <a:rPr lang="zh-CN" altLang="en-US" b="1"/>
              <a:t>强大的非线性分类能力</a:t>
            </a:r>
            <a:endParaRPr lang="zh-CN" altLang="en-US" b="1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/>
              <a:t>Car</a:t>
            </a:r>
            <a:r>
              <a:rPr lang="zh-CN" altLang="en-US"/>
              <a:t>数据集虽然特征是离散的，但不同特征组合下类别分布呈现复杂非线性边界。</a:t>
            </a:r>
            <a:endParaRPr lang="zh-CN" altLang="en-US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/>
              <a:t>SVM</a:t>
            </a:r>
            <a:r>
              <a:rPr lang="zh-CN" altLang="en-US"/>
              <a:t>结合核函数（</a:t>
            </a:r>
            <a:r>
              <a:rPr lang="en-US" altLang="zh-CN"/>
              <a:t>RBF</a:t>
            </a:r>
            <a:r>
              <a:rPr lang="zh-CN" altLang="en-US"/>
              <a:t>）可以非常自然地处理这种非线性分类问题。</a:t>
            </a:r>
            <a:endParaRPr lang="zh-CN" altLang="en-US"/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zh-CN" altLang="en-US"/>
          </a:p>
          <a:p>
            <a:pPr>
              <a:buAutoNum type="arabicPeriod"/>
            </a:pPr>
            <a:r>
              <a:rPr lang="zh-CN" altLang="en-US" b="1"/>
              <a:t>良好的小样本学习能力</a:t>
            </a:r>
            <a:endParaRPr lang="zh-CN" altLang="en-US" b="1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/>
              <a:t>Car </a:t>
            </a:r>
            <a:r>
              <a:rPr lang="zh-CN" altLang="en-US"/>
              <a:t>数据集总体规模中等（</a:t>
            </a:r>
            <a:r>
              <a:rPr lang="en-US" altLang="zh-CN"/>
              <a:t>1000</a:t>
            </a:r>
            <a:r>
              <a:rPr lang="zh-CN" altLang="en-US"/>
              <a:t>个样本），对于神经网络来说可能数据量略少，但</a:t>
            </a:r>
            <a:r>
              <a:rPr lang="en-US" altLang="zh-CN"/>
              <a:t>SVM</a:t>
            </a:r>
            <a:r>
              <a:rPr lang="zh-CN" altLang="en-US"/>
              <a:t>特别适合这种规模，不容易过拟合。</a:t>
            </a:r>
            <a:endParaRPr lang="zh-CN" altLang="en-US"/>
          </a:p>
          <a:p>
            <a:pPr>
              <a:buAutoNum type="arabicPeriod"/>
            </a:pPr>
            <a:endParaRPr lang="zh-CN" altLang="en-US" b="1"/>
          </a:p>
          <a:p>
            <a:pPr>
              <a:buAutoNum type="arabicPeriod"/>
            </a:pPr>
            <a:r>
              <a:rPr lang="zh-CN" altLang="en-US" b="1"/>
              <a:t>结构风险最小化（</a:t>
            </a:r>
            <a:r>
              <a:rPr lang="en-US" altLang="zh-CN" b="1"/>
              <a:t>SRM</a:t>
            </a:r>
            <a:r>
              <a:rPr lang="zh-CN" altLang="en-US" b="1"/>
              <a:t>）理论支撑</a:t>
            </a:r>
            <a:endParaRPr lang="zh-CN" altLang="en-US" b="1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/>
              <a:t>SVM </a:t>
            </a:r>
            <a:r>
              <a:rPr lang="zh-CN" altLang="en-US"/>
              <a:t>不是简单地追求训练集上的准确率，而是通过最大化间隔，提升模型的泛化能力。</a:t>
            </a:r>
            <a:endParaRPr lang="zh-CN" altLang="en-US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/>
              <a:t>这让 </a:t>
            </a:r>
            <a:r>
              <a:rPr lang="en-US" altLang="zh-CN"/>
              <a:t>SVM </a:t>
            </a:r>
            <a:r>
              <a:rPr lang="zh-CN" altLang="en-US"/>
              <a:t>在 </a:t>
            </a:r>
            <a:r>
              <a:rPr lang="en-US" altLang="zh-CN"/>
              <a:t>Car </a:t>
            </a:r>
            <a:r>
              <a:rPr lang="zh-CN" altLang="en-US"/>
              <a:t>数据集中，不仅训练集表现好，测试集上的准确率也很高（</a:t>
            </a:r>
            <a:r>
              <a:rPr lang="zh-CN" altLang="en-US"/>
              <a:t>达到 </a:t>
            </a:r>
            <a:r>
              <a:rPr lang="en-US" altLang="zh-CN"/>
              <a:t>94%-97%</a:t>
            </a:r>
            <a:r>
              <a:rPr lang="zh-CN" altLang="en-US"/>
              <a:t>）。</a:t>
            </a:r>
            <a:endParaRPr lang="zh-CN" altLang="en-US"/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zh-CN" altLang="en-US"/>
          </a:p>
          <a:p>
            <a:pPr>
              <a:buAutoNum type="arabicPeriod"/>
            </a:pPr>
            <a:r>
              <a:rPr lang="zh-CN" altLang="en-US" b="1"/>
              <a:t>鲁棒性高，调参后表现非常稳定</a:t>
            </a:r>
            <a:endParaRPr lang="zh-CN" altLang="en-US" b="1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/>
              <a:t>通过调节惩罚参数</a:t>
            </a:r>
            <a:r>
              <a:rPr lang="en-US" altLang="zh-CN"/>
              <a:t>C</a:t>
            </a:r>
            <a:r>
              <a:rPr lang="zh-CN" altLang="en-US"/>
              <a:t>和</a:t>
            </a:r>
            <a:r>
              <a:rPr lang="en-US" altLang="zh-CN"/>
              <a:t>γ</a:t>
            </a:r>
            <a:r>
              <a:rPr lang="zh-CN" altLang="en-US"/>
              <a:t>，</a:t>
            </a:r>
            <a:r>
              <a:rPr lang="en-US" altLang="zh-CN"/>
              <a:t>SVM</a:t>
            </a:r>
            <a:r>
              <a:rPr lang="zh-CN" altLang="en-US"/>
              <a:t>能很好地在欠拟合与过拟合之间取得平衡，少数类别（如</a:t>
            </a:r>
            <a:r>
              <a:rPr lang="en-US" altLang="zh-CN"/>
              <a:t>good, vgood</a:t>
            </a:r>
            <a:r>
              <a:rPr lang="zh-CN" altLang="en-US"/>
              <a:t>）也能被有效识别。</a:t>
            </a:r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5"/>
            </p:custDataLst>
          </p:nvPr>
        </p:nvSpPr>
        <p:spPr>
          <a:xfrm>
            <a:off x="573405" y="815340"/>
            <a:ext cx="109010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在实际应用中，</a:t>
            </a:r>
            <a:r>
              <a:rPr lang="en-US" altLang="zh-CN"/>
              <a:t>SVM</a:t>
            </a:r>
            <a:r>
              <a:rPr lang="zh-CN" altLang="en-US"/>
              <a:t>在</a:t>
            </a:r>
            <a:r>
              <a:rPr lang="en-US" altLang="zh-CN"/>
              <a:t>Car</a:t>
            </a:r>
            <a:r>
              <a:rPr lang="zh-CN" altLang="en-US"/>
              <a:t>数据集上表现出了优异的性能，</a:t>
            </a:r>
            <a:r>
              <a:rPr lang="zh-CN" altLang="en-US"/>
              <a:t>说明了其强大的非线性处理能力、小样本学习优势，以及合理调参后的高准确率和优异的多类别区分能力。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807831" y="571343"/>
            <a:ext cx="10641499" cy="7355936"/>
          </a:xfrm>
          <a:custGeom>
            <a:avLst/>
            <a:gdLst/>
            <a:ahLst/>
            <a:cxnLst/>
            <a:rect l="l" t="t" r="r" b="b"/>
            <a:pathLst>
              <a:path w="15962248" h="11033904">
                <a:moveTo>
                  <a:pt x="0" y="0"/>
                </a:moveTo>
                <a:lnTo>
                  <a:pt x="15962247" y="0"/>
                </a:lnTo>
                <a:lnTo>
                  <a:pt x="15962247" y="11033903"/>
                </a:lnTo>
                <a:lnTo>
                  <a:pt x="0" y="11033903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991737" y="770143"/>
            <a:ext cx="3670522" cy="6958335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10003212" y="3734395"/>
            <a:ext cx="2161797" cy="3994083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3860691" y="1295345"/>
            <a:ext cx="270764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kumimoji="1"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目录</a:t>
            </a:r>
            <a:endParaRPr kumimoji="1" lang="en-US" altLang="zh-CN" sz="36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r>
              <a:rPr kumimoji="1" lang="en-US" altLang="zh-CN" sz="3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CONTENTS</a:t>
            </a:r>
            <a:endParaRPr kumimoji="1" lang="zh-CN" altLang="en-US" sz="36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3630392" y="2135745"/>
            <a:ext cx="2354580" cy="45231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342900" indent="-34290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kumimoji="1"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算法起源</a:t>
            </a:r>
            <a:endParaRPr kumimoji="1"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marL="342900" indent="-34290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kumimoji="1"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算法原理</a:t>
            </a:r>
            <a:endParaRPr kumimoji="1"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marL="342900" indent="-34290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kumimoji="1"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实际应用</a:t>
            </a:r>
            <a:endParaRPr kumimoji="1"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marL="342900" indent="-34290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kumimoji="1"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总结</a:t>
            </a:r>
            <a:endParaRPr kumimoji="1"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295713" y="-816721"/>
            <a:ext cx="11598428" cy="8017413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0581062" y="4175159"/>
            <a:ext cx="2161797" cy="3994083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298450" y="93980"/>
            <a:ext cx="1757045" cy="515620"/>
          </a:xfrm>
          <a:prstGeom prst="rect">
            <a:avLst/>
          </a:prstGeom>
        </p:spPr>
        <p:txBody>
          <a:bodyPr wrap="none">
            <a:noAutofit/>
          </a:bodyPr>
          <a:p>
            <a:pPr marL="285750" indent="-285750" algn="ctr">
              <a:buFont typeface="Wingdings" panose="05000000000000000000" pitchFamily="2" charset="2"/>
              <a:buChar char="l"/>
            </a:pPr>
            <a:r>
              <a:rPr kumimoji="1"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局限性</a:t>
            </a:r>
            <a:endParaRPr kumimoji="1"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573405" y="609600"/>
            <a:ext cx="109010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实验中我们只对</a:t>
            </a:r>
            <a:r>
              <a:rPr lang="en-US" altLang="zh-CN"/>
              <a:t>Car</a:t>
            </a:r>
            <a:r>
              <a:rPr lang="zh-CN" altLang="en-US"/>
              <a:t>数据集进行了分类预测，并且是在</a:t>
            </a:r>
            <a:r>
              <a:rPr lang="zh-CN" altLang="en-US">
                <a:highlight>
                  <a:srgbClr val="FFFF00"/>
                </a:highlight>
              </a:rPr>
              <a:t>数据样本较少</a:t>
            </a:r>
            <a:r>
              <a:rPr lang="zh-CN" altLang="en-US"/>
              <a:t>且</a:t>
            </a:r>
            <a:r>
              <a:rPr lang="zh-CN" altLang="en-US">
                <a:highlight>
                  <a:srgbClr val="FFFF00"/>
                </a:highlight>
              </a:rPr>
              <a:t>严重不平衡</a:t>
            </a:r>
            <a:r>
              <a:rPr lang="zh-CN" altLang="en-US"/>
              <a:t>的条件下使用</a:t>
            </a:r>
            <a:r>
              <a:rPr lang="en-US" altLang="zh-CN"/>
              <a:t>SVM</a:t>
            </a:r>
            <a:r>
              <a:rPr lang="zh-CN" altLang="en-US"/>
              <a:t>算法，并不能说明</a:t>
            </a:r>
            <a:r>
              <a:rPr lang="en-US" altLang="zh-CN"/>
              <a:t>SVM</a:t>
            </a:r>
            <a:r>
              <a:rPr lang="zh-CN" altLang="en-US"/>
              <a:t>对其他分类任务也能表现出类似性能，也会存在</a:t>
            </a:r>
            <a:r>
              <a:rPr lang="zh-CN" altLang="en-US"/>
              <a:t>以下</a:t>
            </a:r>
            <a:r>
              <a:rPr lang="zh-CN" altLang="en-US"/>
              <a:t>局限性：</a:t>
            </a:r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5"/>
            </p:custDataLst>
          </p:nvPr>
        </p:nvSpPr>
        <p:spPr>
          <a:xfrm>
            <a:off x="220345" y="1216660"/>
            <a:ext cx="11893550" cy="55054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0" lvl="1"/>
            <a:r>
              <a:rPr lang="en-US" altLang="zh-CN">
                <a:sym typeface="+mn-ea"/>
              </a:rPr>
              <a:t>1. </a:t>
            </a:r>
            <a:r>
              <a:rPr lang="zh-CN" altLang="en-US">
                <a:sym typeface="+mn-ea"/>
              </a:rPr>
              <a:t>计算复杂度高​​</a:t>
            </a:r>
            <a:endParaRPr lang="zh-CN" altLang="en-US">
              <a:sym typeface="+mn-ea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>
                <a:sym typeface="+mn-ea"/>
              </a:rPr>
              <a:t>虽然</a:t>
            </a:r>
            <a:r>
              <a:rPr lang="en-US" altLang="zh-CN">
                <a:sym typeface="+mn-ea"/>
              </a:rPr>
              <a:t>Car</a:t>
            </a:r>
            <a:r>
              <a:rPr lang="zh-CN" altLang="en-US">
                <a:sym typeface="+mn-ea"/>
              </a:rPr>
              <a:t>数据集小，但</a:t>
            </a:r>
            <a:r>
              <a:rPr lang="en-US" altLang="zh-CN">
                <a:sym typeface="+mn-ea"/>
              </a:rPr>
              <a:t>SVM</a:t>
            </a:r>
            <a:r>
              <a:rPr lang="zh-CN" altLang="en-US">
                <a:sym typeface="+mn-ea"/>
              </a:rPr>
              <a:t>的训练复杂度是 </a:t>
            </a:r>
            <a:r>
              <a:rPr lang="en-US" altLang="zh-CN">
                <a:sym typeface="+mn-ea"/>
              </a:rPr>
              <a:t>O(n²~n³)</a:t>
            </a:r>
            <a:r>
              <a:rPr lang="zh-CN" altLang="en-US">
                <a:sym typeface="+mn-ea"/>
              </a:rPr>
              <a:t>，如果样本数达到几万或几十万，训练时间会急剧上升。</a:t>
            </a:r>
            <a:endParaRPr lang="zh-CN" altLang="en-US">
              <a:sym typeface="+mn-ea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/>
              <a:t>​​高维稀疏数据问题​​：若特征维度极高（如文本分类中的词向量），SVM的计算和存储开销难以承受。</a:t>
            </a:r>
            <a:endParaRPr lang="zh-CN" altLang="en-US"/>
          </a:p>
          <a:p>
            <a:pPr indent="0">
              <a:buFont typeface="Arial" panose="020B0604020202090204" pitchFamily="34" charset="0"/>
              <a:buNone/>
            </a:pPr>
            <a:endParaRPr lang="en-US" altLang="zh-CN">
              <a:sym typeface="+mn-ea"/>
            </a:endParaRPr>
          </a:p>
          <a:p>
            <a:pPr indent="0">
              <a:buFont typeface="Arial" panose="020B0604020202090204" pitchFamily="34" charset="0"/>
              <a:buNone/>
            </a:pPr>
            <a:r>
              <a:rPr lang="en-US" altLang="zh-CN">
                <a:sym typeface="+mn-ea"/>
              </a:rPr>
              <a:t>2. </a:t>
            </a:r>
            <a:r>
              <a:rPr lang="zh-CN" altLang="en-US">
                <a:sym typeface="+mn-ea"/>
              </a:rPr>
              <a:t>对超参数敏感</a:t>
            </a:r>
            <a:endParaRPr lang="zh-CN" altLang="en-US" b="1">
              <a:sym typeface="+mn-ea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>
                <a:sym typeface="+mn-ea"/>
              </a:rPr>
              <a:t>SVM</a:t>
            </a:r>
            <a:r>
              <a:rPr lang="zh-CN" altLang="en-US">
                <a:sym typeface="+mn-ea"/>
              </a:rPr>
              <a:t>在不同任务中需要仔细调节惩罚参数</a:t>
            </a:r>
            <a:r>
              <a:rPr lang="en-US" altLang="zh-CN">
                <a:sym typeface="+mn-ea"/>
              </a:rPr>
              <a:t>C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gamma</a:t>
            </a:r>
            <a:r>
              <a:rPr lang="zh-CN" altLang="en-US">
                <a:sym typeface="+mn-ea"/>
              </a:rPr>
              <a:t>，稍有不当就会导致欠拟合或过拟合。</a:t>
            </a:r>
            <a:endParaRPr lang="zh-CN" altLang="en-US">
              <a:sym typeface="+mn-ea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/>
              <a:t>核函数选择依赖经验​​，RBF、多项式核等需人工选择，错误选择</a:t>
            </a:r>
            <a:r>
              <a:rPr lang="zh-CN" altLang="en-US"/>
              <a:t>也会导致欠拟合或过拟合（如线性核无法处理非线性可分数据）。</a:t>
            </a:r>
            <a:endParaRPr lang="zh-CN" altLang="en-US" b="1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/>
          </a:p>
          <a:p>
            <a:pPr indent="0">
              <a:buFont typeface="Arial" panose="020B0604020202090204" pitchFamily="34" charset="0"/>
              <a:buNone/>
            </a:pPr>
            <a:r>
              <a:rPr lang="en-US" altLang="zh-CN">
                <a:sym typeface="+mn-ea"/>
              </a:rPr>
              <a:t>3. </a:t>
            </a:r>
            <a:r>
              <a:rPr lang="zh-CN" altLang="en-US">
                <a:sym typeface="+mn-ea"/>
              </a:rPr>
              <a:t>解释性差</a:t>
            </a:r>
            <a:endParaRPr lang="zh-CN" altLang="en-US" b="1">
              <a:sym typeface="+mn-ea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>
                <a:sym typeface="+mn-ea"/>
              </a:rPr>
              <a:t>相比决策树、逻辑回归，</a:t>
            </a:r>
            <a:r>
              <a:rPr lang="en-US" altLang="zh-CN">
                <a:sym typeface="+mn-ea"/>
              </a:rPr>
              <a:t>SVM </a:t>
            </a:r>
            <a:r>
              <a:rPr lang="zh-CN" altLang="en-US">
                <a:sym typeface="+mn-ea"/>
              </a:rPr>
              <a:t>的决策边界不易直接解释，尤其使用核技巧后更抽象，决策边界由支持向量和核函数隐式定义，不易直观理解特征影响，在医疗、金融等需透明性的领域受限。</a:t>
            </a:r>
            <a:endParaRPr lang="zh-CN" altLang="en-US">
              <a:sym typeface="+mn-ea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zh-CN" altLang="en-US"/>
          </a:p>
          <a:p>
            <a:pPr indent="0">
              <a:buFont typeface="Arial" panose="020B0604020202090204" pitchFamily="34" charset="0"/>
              <a:buNone/>
            </a:pPr>
            <a:r>
              <a:rPr lang="en-US" altLang="zh-CN">
                <a:sym typeface="+mn-ea"/>
              </a:rPr>
              <a:t>4</a:t>
            </a:r>
            <a:r>
              <a:rPr lang="zh-CN" altLang="en-US">
                <a:sym typeface="+mn-ea"/>
              </a:rPr>
              <a:t>. 核函数局限​​</a:t>
            </a:r>
            <a:endParaRPr lang="zh-CN" altLang="en-US">
              <a:sym typeface="+mn-ea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>
                <a:sym typeface="+mn-ea"/>
              </a:rPr>
              <a:t>RBF核</a:t>
            </a:r>
            <a:r>
              <a:rPr lang="zh-CN" altLang="en-US">
                <a:sym typeface="+mn-ea"/>
              </a:rPr>
              <a:t>函数全局映射可能忽略局部特征，在图像分类等任务中性能不如卷积神经网络。</a:t>
            </a:r>
            <a:endParaRPr lang="zh-CN" altLang="en-US">
              <a:sym typeface="+mn-ea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>
                <a:sym typeface="+mn-ea"/>
              </a:rPr>
              <a:t>​​动态数据适应性差​​，核函数固定后无法在线学习，而增量学习模型（在线SVM）复杂度更高。</a:t>
            </a:r>
            <a:endParaRPr lang="zh-CN" altLang="en-US">
              <a:sym typeface="+mn-ea"/>
            </a:endParaRPr>
          </a:p>
          <a:p>
            <a:pPr indent="0">
              <a:buFont typeface="Arial" panose="020B0604020202090204" pitchFamily="34" charset="0"/>
              <a:buNone/>
            </a:pPr>
            <a:endParaRPr lang="en-US" altLang="zh-CN">
              <a:sym typeface="+mn-ea"/>
            </a:endParaRPr>
          </a:p>
          <a:p>
            <a:pPr indent="0">
              <a:buFont typeface="Arial" panose="020B0604020202090204" pitchFamily="34" charset="0"/>
              <a:buNone/>
            </a:pPr>
            <a:r>
              <a:rPr lang="en-US" altLang="zh-CN">
                <a:sym typeface="+mn-ea"/>
              </a:rPr>
              <a:t>5. </a:t>
            </a:r>
            <a:r>
              <a:rPr lang="zh-CN" altLang="en-US">
                <a:sym typeface="+mn-ea"/>
              </a:rPr>
              <a:t>内存消耗大</a:t>
            </a:r>
            <a:endParaRPr lang="zh-CN" altLang="en-US">
              <a:sym typeface="+mn-ea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>
                <a:sym typeface="+mn-ea"/>
              </a:rPr>
              <a:t>预测阶段需依赖支持向量，如果支持向量数量占比较大（占全部样本的</a:t>
            </a:r>
            <a:r>
              <a:rPr lang="en-US" altLang="zh-CN">
                <a:sym typeface="+mn-ea"/>
              </a:rPr>
              <a:t>50%</a:t>
            </a:r>
            <a:r>
              <a:rPr lang="zh-CN" altLang="en-US">
                <a:sym typeface="+mn-ea"/>
              </a:rPr>
              <a:t>以上），预测时也会消耗大量内存与计算资源，难以部署到嵌入式设备或实时系统中。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1509949" y="154165"/>
            <a:ext cx="9172101" cy="6340215"/>
          </a:xfrm>
          <a:custGeom>
            <a:avLst/>
            <a:gdLst/>
            <a:ahLst/>
            <a:cxnLst/>
            <a:rect l="l" t="t" r="r" b="b"/>
            <a:pathLst>
              <a:path w="13758151" h="9510322">
                <a:moveTo>
                  <a:pt x="0" y="0"/>
                </a:moveTo>
                <a:lnTo>
                  <a:pt x="13758152" y="0"/>
                </a:lnTo>
                <a:lnTo>
                  <a:pt x="13758152" y="9510322"/>
                </a:lnTo>
                <a:lnTo>
                  <a:pt x="0" y="951032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642524" y="334342"/>
            <a:ext cx="3670522" cy="6958335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2" y="0"/>
                </a:lnTo>
                <a:lnTo>
                  <a:pt x="5505782" y="10437502"/>
                </a:lnTo>
                <a:lnTo>
                  <a:pt x="0" y="104375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260702" flipH="1">
            <a:off x="9918365" y="3658243"/>
            <a:ext cx="2161797" cy="3994083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678785" y="2126383"/>
            <a:ext cx="6834431" cy="1442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50"/>
              </a:lnSpc>
            </a:pPr>
            <a:r>
              <a:rPr lang="en-US" sz="10000">
                <a:solidFill>
                  <a:srgbClr val="2D1F13"/>
                </a:solidFill>
                <a:latin typeface="Lumios Brush"/>
                <a:ea typeface="Lumios Brush"/>
                <a:cs typeface="Lumios Brush"/>
                <a:sym typeface="Lumios Brush"/>
              </a:rPr>
              <a:t>Thank You</a:t>
            </a:r>
            <a:endParaRPr lang="en-US" sz="10000">
              <a:solidFill>
                <a:srgbClr val="2D1F13"/>
              </a:solidFill>
              <a:latin typeface="Lumios Brush"/>
              <a:ea typeface="Lumios Brush"/>
              <a:cs typeface="Lumios Brush"/>
              <a:sym typeface="Lumios Brush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807831" y="571343"/>
            <a:ext cx="10641499" cy="7355936"/>
          </a:xfrm>
          <a:custGeom>
            <a:avLst/>
            <a:gdLst/>
            <a:ahLst/>
            <a:cxnLst/>
            <a:rect l="l" t="t" r="r" b="b"/>
            <a:pathLst>
              <a:path w="15962248" h="11033904">
                <a:moveTo>
                  <a:pt x="0" y="0"/>
                </a:moveTo>
                <a:lnTo>
                  <a:pt x="15962247" y="0"/>
                </a:lnTo>
                <a:lnTo>
                  <a:pt x="15962247" y="11033903"/>
                </a:lnTo>
                <a:lnTo>
                  <a:pt x="0" y="11033903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387531" y="3276667"/>
            <a:ext cx="6834431" cy="3085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zh-CN" altLang="en-US" sz="5335">
                <a:solidFill>
                  <a:srgbClr val="2D1F13"/>
                </a:solidFill>
                <a:latin typeface="Lumios Brush"/>
                <a:ea typeface="Lumios Brush"/>
                <a:cs typeface="Lumios Brush"/>
                <a:sym typeface="+mn-lt"/>
              </a:rPr>
              <a:t>PART  1</a:t>
            </a:r>
            <a:endParaRPr lang="zh-CN" altLang="en-US" sz="5335">
              <a:solidFill>
                <a:srgbClr val="2D1F13"/>
              </a:solidFill>
              <a:latin typeface="Lumios Brush"/>
              <a:ea typeface="Lumios Brush"/>
              <a:cs typeface="Lumios Brush"/>
              <a:sym typeface="+mn-lt"/>
            </a:endParaRPr>
          </a:p>
          <a:p>
            <a:pPr algn="ctr"/>
            <a:r>
              <a:rPr lang="zh-CN" altLang="en-US" sz="5335">
                <a:solidFill>
                  <a:srgbClr val="2D1F13"/>
                </a:solidFill>
                <a:latin typeface="Lumios Brush"/>
                <a:ea typeface="Lumios Brush"/>
                <a:cs typeface="Lumios Brush"/>
                <a:sym typeface="+mn-lt"/>
              </a:rPr>
              <a:t>算法起源</a:t>
            </a:r>
            <a:endParaRPr lang="zh-CN" altLang="en-US" sz="5335">
              <a:solidFill>
                <a:srgbClr val="2D1F13"/>
              </a:solidFill>
              <a:latin typeface="Lumios Brush"/>
              <a:ea typeface="Lumios Brush"/>
              <a:cs typeface="Lumios Brush"/>
              <a:sym typeface="+mn-lt"/>
            </a:endParaRPr>
          </a:p>
          <a:p>
            <a:pPr algn="ctr">
              <a:lnSpc>
                <a:spcPts val="11250"/>
              </a:lnSpc>
            </a:pPr>
            <a:endParaRPr lang="zh-CN" altLang="en-US" sz="5335">
              <a:solidFill>
                <a:srgbClr val="2D1F13"/>
              </a:solidFill>
              <a:latin typeface="Lumios Brush"/>
              <a:ea typeface="Lumios Brush"/>
              <a:cs typeface="Lumios Brush"/>
              <a:sym typeface="Lumios Brush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-991737" y="770143"/>
            <a:ext cx="3670522" cy="6958335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10003212" y="3734395"/>
            <a:ext cx="2161797" cy="3994083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295713" y="-816721"/>
            <a:ext cx="11598428" cy="8017413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1483343" y="3191986"/>
            <a:ext cx="3670522" cy="6958335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0581062" y="4175159"/>
            <a:ext cx="2161797" cy="3994083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1274022" y="533479"/>
            <a:ext cx="2114550" cy="583565"/>
          </a:xfrm>
          <a:prstGeom prst="rect">
            <a:avLst/>
          </a:prstGeom>
        </p:spPr>
        <p:txBody>
          <a:bodyPr wrap="none">
            <a:spAutoFit/>
          </a:bodyPr>
          <a:p>
            <a:pPr marL="285750" indent="-285750" algn="ctr">
              <a:buFont typeface="Wingdings" panose="05000000000000000000" pitchFamily="2" charset="2"/>
              <a:buChar char="l"/>
            </a:pPr>
            <a:r>
              <a:rPr kumimoji="1"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算法起源</a:t>
            </a:r>
            <a:endParaRPr kumimoji="1"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3" name="图片 2" descr="Vapnik_web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9220200" y="1295400"/>
            <a:ext cx="1433830" cy="1911985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7"/>
            </p:custDataLst>
          </p:nvPr>
        </p:nvSpPr>
        <p:spPr>
          <a:xfrm>
            <a:off x="1930400" y="1295612"/>
            <a:ext cx="6648027" cy="9626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支持向量机（</a:t>
            </a:r>
            <a:r>
              <a:rPr lang="en-US" altLang="zh-CN"/>
              <a:t>Support Vector Machine, SVM</a:t>
            </a:r>
            <a:r>
              <a:rPr lang="zh-CN" altLang="en-US"/>
              <a:t>）起源于统计学习理论，由Vladimir Vapnik（弗拉基米尔·瓦普尼克）和Alexey Chervonenkis（亚历克塞·泽范兰杰斯）在1995年正式提出，其理论基础是</a:t>
            </a:r>
            <a:r>
              <a:rPr lang="zh-CN" altLang="en-US">
                <a:highlight>
                  <a:srgbClr val="FFFF00"/>
                </a:highlight>
              </a:rPr>
              <a:t>结构风险最小化</a:t>
            </a:r>
            <a:r>
              <a:rPr lang="zh-CN" altLang="en-US"/>
              <a:t>（Structural Risk Minimization, SRM）。与传统的经验风险最小化（如最小二乘法）相比，SRM 更加注重模型的泛化能力。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pic>
        <p:nvPicPr>
          <p:cNvPr id="8" name="图片 7" descr="AClarge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9220200" y="3886200"/>
            <a:ext cx="1433830" cy="1950720"/>
          </a:xfrm>
          <a:prstGeom prst="rect">
            <a:avLst/>
          </a:prstGeom>
        </p:spPr>
      </p:pic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930400" y="3352588"/>
            <a:ext cx="615950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SVM最初是为了解决线性可分问题，</a:t>
            </a:r>
            <a:r>
              <a:rPr lang="en-US" altLang="zh-CN">
                <a:sym typeface="+mn-ea"/>
              </a:rPr>
              <a:t>1</a:t>
            </a:r>
            <a:r>
              <a:rPr lang="zh-CN" altLang="en-US">
                <a:sym typeface="+mn-ea"/>
              </a:rPr>
              <a:t>992年，Bernhard E. Boser（伯恩哈德·E·博瑟）、Isabelle M. Guyon（伊莎贝尔·M·盖昂）和瓦普尼克提出了一种通过将核技巧应用于</a:t>
            </a:r>
            <a:r>
              <a:rPr lang="zh-CN" altLang="en-US">
                <a:highlight>
                  <a:srgbClr val="FFFF00"/>
                </a:highlight>
                <a:sym typeface="+mn-ea"/>
              </a:rPr>
              <a:t>最大间隔超平面</a:t>
            </a:r>
            <a:r>
              <a:rPr lang="zh-CN" altLang="en-US">
                <a:sym typeface="+mn-ea"/>
              </a:rPr>
              <a:t>来创建非线性分类器的方法。当前标准的前身（软间隔）由科琳娜·科特斯和瓦普尼克于1993年提出，并于1995年发表</a:t>
            </a:r>
            <a:endParaRPr lang="zh-CN" altLang="en-US"/>
          </a:p>
          <a:p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11"/>
            </p:custDataLst>
          </p:nvPr>
        </p:nvSpPr>
        <p:spPr>
          <a:xfrm>
            <a:off x="1981200" y="5257800"/>
            <a:ext cx="664760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SVM凭借数学严谨性、高维数据处理能力和优秀的泛化性能，成为机器学习领域的经典算法。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295713" y="-816721"/>
            <a:ext cx="11598428" cy="8017413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1481734" y="3429000"/>
            <a:ext cx="3670522" cy="6958335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2"/>
                </a:lnTo>
                <a:lnTo>
                  <a:pt x="0" y="104375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10030203" y="4650088"/>
            <a:ext cx="2161797" cy="3994083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3"/>
                </a:lnTo>
                <a:lnTo>
                  <a:pt x="3242696" y="5991123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4895239" y="2252869"/>
            <a:ext cx="2895600" cy="1734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>
              <a:buClrTx/>
              <a:buSzTx/>
              <a:buNone/>
            </a:pPr>
            <a:r>
              <a:rPr lang="zh-CN" altLang="en-US" sz="5335">
                <a:solidFill>
                  <a:srgbClr val="2D1F13"/>
                </a:solidFill>
                <a:latin typeface="Lumios Brush"/>
                <a:ea typeface="Lumios Brush"/>
                <a:cs typeface="Lumios Brush"/>
                <a:sym typeface="+mn-lt"/>
              </a:rPr>
              <a:t>PART . 2</a:t>
            </a:r>
            <a:endParaRPr lang="zh-CN" altLang="en-US" sz="5335">
              <a:solidFill>
                <a:srgbClr val="2D1F13"/>
              </a:solidFill>
              <a:latin typeface="Lumios Brush"/>
              <a:ea typeface="Lumios Brush"/>
              <a:cs typeface="Lumios Brush"/>
              <a:sym typeface="+mn-lt"/>
            </a:endParaRPr>
          </a:p>
          <a:p>
            <a:pPr algn="ctr">
              <a:buClrTx/>
              <a:buSzTx/>
              <a:buNone/>
            </a:pPr>
            <a:r>
              <a:rPr lang="zh-CN" altLang="en-US" sz="5335">
                <a:solidFill>
                  <a:srgbClr val="2D1F13"/>
                </a:solidFill>
                <a:latin typeface="Lumios Brush"/>
                <a:ea typeface="Lumios Brush"/>
                <a:cs typeface="Lumios Brush"/>
                <a:sym typeface="+mn-lt"/>
              </a:rPr>
              <a:t>算法原理</a:t>
            </a:r>
            <a:endParaRPr lang="zh-CN" altLang="en-US" sz="5335">
              <a:solidFill>
                <a:srgbClr val="2D1F13"/>
              </a:solidFill>
              <a:latin typeface="Lumios Brush"/>
              <a:ea typeface="Lumios Brush"/>
              <a:cs typeface="Lumios Brush"/>
              <a:sym typeface="+mn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295713" y="-816721"/>
            <a:ext cx="11598428" cy="8017413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1483343" y="3191986"/>
            <a:ext cx="3670522" cy="6958335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0581062" y="4175159"/>
            <a:ext cx="2161797" cy="3994083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482601" y="170934"/>
            <a:ext cx="189357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l"/>
            </a:pPr>
            <a:r>
              <a:rPr kumimoji="1"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核心思想</a:t>
            </a:r>
            <a:endParaRPr kumimoji="1"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TextBox 33"/>
          <p:cNvSpPr txBox="1"/>
          <p:nvPr>
            <p:custDataLst>
              <p:tags r:id="rId5"/>
            </p:custDataLst>
          </p:nvPr>
        </p:nvSpPr>
        <p:spPr>
          <a:xfrm>
            <a:off x="685800" y="977900"/>
            <a:ext cx="11184890" cy="143383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defPPr>
              <a:defRPr lang="zh-CN"/>
            </a:defPPr>
            <a:lvl1pPr algn="just">
              <a:lnSpc>
                <a:spcPts val="1600"/>
              </a:lnSpc>
              <a:defRPr sz="1100">
                <a:solidFill>
                  <a:schemeClr val="tx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SVM的目标是在高维空间中，寻</a:t>
            </a: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找一个​​</a:t>
            </a: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最大间隔超平面​​（Maximal Margin Hyperplane）</a:t>
            </a: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，使得样本点到该超平面的间隔（margin）最大化，将不同类别的数据分开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,</a:t>
            </a: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从而提升分类的鲁棒性和泛化能力。</a:t>
            </a:r>
            <a:endParaRPr lang="zh-CN" sz="2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685800" y="2696845"/>
            <a:ext cx="10921365" cy="123571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spcAft>
                <a:spcPct val="60000"/>
              </a:spcAft>
            </a:pP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线性 SVM（硬间隔）：</a:t>
            </a:r>
            <a:endParaRPr lang="zh-CN" altLang="en-US" sz="1600" b="1"/>
          </a:p>
          <a:p>
            <a:pPr marL="285750" indent="-285750">
              <a:spcAft>
                <a:spcPct val="60000"/>
              </a:spcAft>
              <a:buFont typeface="Arial" panose="020B0604020202090204" pitchFamily="34" charset="0"/>
              <a:buChar char="•"/>
            </a:pPr>
            <a:r>
              <a:rPr lang="zh-CN" altLang="en-US" sz="1600"/>
              <a:t>对于线性可分的数据集，SVM 寻找一个超平面，使得正负类之间的间隔最大，并且所有数据点都被完全正确分类。</a:t>
            </a:r>
            <a:endParaRPr lang="zh-CN" altLang="en-US" sz="1600" b="1"/>
          </a:p>
          <a:p>
            <a:pPr marL="285750" indent="-285750">
              <a:spcAft>
                <a:spcPct val="60000"/>
              </a:spcAft>
              <a:buFont typeface="Arial" panose="020B0604020202090204" pitchFamily="34" charset="0"/>
              <a:buChar char="•"/>
            </a:pPr>
            <a:r>
              <a:rPr lang="zh-CN" altLang="en-US" sz="1600"/>
              <a:t>数学形式为凸优化问题，最终转化为对偶问题来解决。</a:t>
            </a:r>
            <a:endParaRPr lang="zh-CN" altLang="en-US" sz="1600"/>
          </a:p>
        </p:txBody>
      </p:sp>
      <p:pic>
        <p:nvPicPr>
          <p:cNvPr id="13" name="334E55B0-647D-440b-865C-3EC943EB4CBC-1" descr="wpsoffice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3140075" y="4217670"/>
            <a:ext cx="1994535" cy="751205"/>
          </a:xfrm>
          <a:prstGeom prst="rect">
            <a:avLst/>
          </a:prstGeom>
        </p:spPr>
      </p:pic>
      <p:pic>
        <p:nvPicPr>
          <p:cNvPr id="14" name="334E55B0-647D-440b-865C-3EC943EB4CBC-2" descr="wpsoffice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3140075" y="5253990"/>
            <a:ext cx="3302635" cy="1104900"/>
          </a:xfrm>
          <a:prstGeom prst="rect">
            <a:avLst/>
          </a:prstGeom>
        </p:spPr>
      </p:pic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819785" y="6358890"/>
            <a:ext cx="113722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这是一个 凸二次规划问题，可以通过拉格朗日对偶问题来解决。</a:t>
            </a:r>
            <a:endParaRPr lang="zh-CN" altLang="en-US"/>
          </a:p>
        </p:txBody>
      </p:sp>
      <p:pic>
        <p:nvPicPr>
          <p:cNvPr id="16" name="图片 15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7865745" y="3996055"/>
            <a:ext cx="3498215" cy="24936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295713" y="-816721"/>
            <a:ext cx="11598428" cy="8017413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0581062" y="4175159"/>
            <a:ext cx="2161797" cy="3994083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562612" y="353814"/>
            <a:ext cx="1893570" cy="521970"/>
          </a:xfrm>
          <a:prstGeom prst="rect">
            <a:avLst/>
          </a:prstGeom>
        </p:spPr>
        <p:txBody>
          <a:bodyPr wrap="none">
            <a:spAutoFit/>
          </a:bodyPr>
          <a:p>
            <a:pPr marL="285750" indent="-285750" algn="ctr">
              <a:buFont typeface="Wingdings" panose="05000000000000000000" pitchFamily="2" charset="2"/>
              <a:buChar char="l"/>
            </a:pPr>
            <a:r>
              <a:rPr kumimoji="1"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核心思想</a:t>
            </a:r>
            <a:endParaRPr kumimoji="1"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矩形 29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85800" y="933450"/>
            <a:ext cx="10060305" cy="405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p>
            <a:pPr>
              <a:lnSpc>
                <a:spcPct val="114000"/>
              </a:lnSpc>
            </a:pPr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非线性 SVM（软间隔 + 核函数）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: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7" name="334E55B0-647D-440b-865C-3EC943EB4CBC-3" descr="wpsoffice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2456180" y="1586865"/>
            <a:ext cx="2851785" cy="756920"/>
          </a:xfrm>
          <a:prstGeom prst="rect">
            <a:avLst/>
          </a:prstGeom>
        </p:spPr>
      </p:pic>
      <p:pic>
        <p:nvPicPr>
          <p:cNvPr id="11" name="334E55B0-647D-440b-865C-3EC943EB4CBC-4" descr="wpsoffice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2248535" y="2639060"/>
            <a:ext cx="4958080" cy="1036320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685800" y="3805555"/>
            <a:ext cx="10427335" cy="1076325"/>
            <a:chOff x="780" y="7455"/>
            <a:chExt cx="14243" cy="1695"/>
          </a:xfrm>
        </p:grpSpPr>
        <p:sp>
          <p:nvSpPr>
            <p:cNvPr id="15" name="文本框 14"/>
            <p:cNvSpPr txBox="1"/>
            <p:nvPr>
              <p:custDataLst>
                <p:tags r:id="rId9"/>
              </p:custDataLst>
            </p:nvPr>
          </p:nvSpPr>
          <p:spPr>
            <a:xfrm>
              <a:off x="780" y="7455"/>
              <a:ext cx="14243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</a:rPr>
                <a:t>其中，C为惩罚参数，​   为松弛变量，通过引入松弛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</a:rPr>
                <a:t>变量，允许少量样本误分类以提升模型鲁棒性。</a:t>
              </a:r>
              <a:endParaRPr lang="zh-CN" altLang="en-US"/>
            </a:p>
          </p:txBody>
        </p:sp>
        <p:pic>
          <p:nvPicPr>
            <p:cNvPr id="16" name="334E55B0-647D-440b-865C-3EC943EB4CBC-5" descr="wpsoffice"/>
            <p:cNvPicPr>
              <a:picLocks noChangeAspect="1"/>
            </p:cNvPicPr>
            <p:nvPr>
              <p:custDataLst>
                <p:tags r:id="rId10"/>
              </p:custDataLst>
            </p:nvPr>
          </p:nvPicPr>
          <p:blipFill>
            <a:blip r:embed="rId11"/>
            <a:stretch>
              <a:fillRect/>
            </a:stretch>
          </p:blipFill>
          <p:spPr>
            <a:xfrm>
              <a:off x="3919" y="7499"/>
              <a:ext cx="368" cy="493"/>
            </a:xfrm>
            <a:prstGeom prst="rect">
              <a:avLst/>
            </a:prstGeom>
          </p:spPr>
        </p:pic>
        <p:sp>
          <p:nvSpPr>
            <p:cNvPr id="12" name="文本框 11"/>
            <p:cNvSpPr txBox="1"/>
            <p:nvPr>
              <p:custDataLst>
                <p:tags r:id="rId12"/>
              </p:custDataLst>
            </p:nvPr>
          </p:nvSpPr>
          <p:spPr>
            <a:xfrm>
              <a:off x="780" y="8134"/>
              <a:ext cx="14242" cy="1016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r>
                <a:rPr lang="zh-CN" altLang="en-US"/>
                <a:t>在此基础上，引入核函数 </a:t>
              </a:r>
              <a:r>
                <a:rPr lang="en-US" altLang="zh-CN"/>
                <a:t>			    	  </a:t>
              </a:r>
              <a:r>
                <a:rPr lang="zh-CN" altLang="en-US"/>
                <a:t>，将原始输入映射到高维空间，最终转为对偶形式：</a:t>
              </a:r>
              <a:endParaRPr lang="zh-CN" altLang="en-US"/>
            </a:p>
          </p:txBody>
        </p:sp>
        <p:pic>
          <p:nvPicPr>
            <p:cNvPr id="17" name="334E55B0-647D-440b-865C-3EC943EB4CBC-6" descr="wpsoffice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4"/>
            <a:stretch>
              <a:fillRect/>
            </a:stretch>
          </p:blipFill>
          <p:spPr>
            <a:xfrm>
              <a:off x="4454" y="8240"/>
              <a:ext cx="4145" cy="409"/>
            </a:xfrm>
            <a:prstGeom prst="rect">
              <a:avLst/>
            </a:prstGeom>
          </p:spPr>
        </p:pic>
      </p:grpSp>
      <p:pic>
        <p:nvPicPr>
          <p:cNvPr id="19" name="334E55B0-647D-440b-865C-3EC943EB4CBC-7" descr="wpsoffice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1782445" y="4792980"/>
            <a:ext cx="4228465" cy="741045"/>
          </a:xfrm>
          <a:prstGeom prst="rect">
            <a:avLst/>
          </a:prstGeom>
        </p:spPr>
      </p:pic>
      <p:pic>
        <p:nvPicPr>
          <p:cNvPr id="20" name="334E55B0-647D-440b-865C-3EC943EB4CBC-8" descr="wpsoffice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1782445" y="5824220"/>
            <a:ext cx="3462655" cy="690245"/>
          </a:xfrm>
          <a:prstGeom prst="rect">
            <a:avLst/>
          </a:prstGeom>
        </p:spPr>
      </p:pic>
      <p:sp>
        <p:nvSpPr>
          <p:cNvPr id="21" name="文本框 20"/>
          <p:cNvSpPr txBox="1"/>
          <p:nvPr>
            <p:custDataLst>
              <p:tags r:id="rId19"/>
            </p:custDataLst>
          </p:nvPr>
        </p:nvSpPr>
        <p:spPr>
          <a:xfrm>
            <a:off x="2172335" y="6496050"/>
            <a:ext cx="18935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是拉格朗日乘</a:t>
            </a:r>
            <a:r>
              <a:rPr lang="zh-CN" altLang="en-US"/>
              <a:t>子</a:t>
            </a:r>
            <a:endParaRPr lang="zh-CN" altLang="en-US"/>
          </a:p>
        </p:txBody>
      </p:sp>
      <p:pic>
        <p:nvPicPr>
          <p:cNvPr id="23" name="334E55B0-647D-440b-865C-3EC943EB4CBC-9" descr="wpsoffice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21"/>
          <a:stretch>
            <a:fillRect/>
          </a:stretch>
        </p:blipFill>
        <p:spPr>
          <a:xfrm>
            <a:off x="1946910" y="6608445"/>
            <a:ext cx="222250" cy="180340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23"/>
          <a:stretch>
            <a:fillRect/>
          </a:stretch>
        </p:blipFill>
        <p:spPr>
          <a:xfrm>
            <a:off x="7579995" y="781685"/>
            <a:ext cx="4419600" cy="289369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295713" y="-816721"/>
            <a:ext cx="11598428" cy="8017413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0581062" y="4175159"/>
            <a:ext cx="2161797" cy="3994083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518162" y="430014"/>
            <a:ext cx="1893570" cy="521970"/>
          </a:xfrm>
          <a:prstGeom prst="rect">
            <a:avLst/>
          </a:prstGeom>
        </p:spPr>
        <p:txBody>
          <a:bodyPr wrap="none">
            <a:spAutoFit/>
          </a:bodyPr>
          <a:p>
            <a:pPr marL="285750" indent="-285750" algn="ctr">
              <a:buFont typeface="Wingdings" panose="05000000000000000000" pitchFamily="2" charset="2"/>
              <a:buChar char="l"/>
            </a:pPr>
            <a:r>
              <a:rPr kumimoji="1"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核心思想</a:t>
            </a:r>
            <a:endParaRPr kumimoji="1"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矩形 29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41350" y="1009650"/>
            <a:ext cx="10060305" cy="405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p>
            <a:pPr>
              <a:lnSpc>
                <a:spcPct val="114000"/>
              </a:lnSpc>
            </a:pPr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非线性 SVM（软间隔 + 核函数）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: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518160" y="1758315"/>
            <a:ext cx="100596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核函数 </a:t>
            </a:r>
            <a:r>
              <a:rPr lang="en-US" altLang="zh-CN"/>
              <a:t>     </a:t>
            </a:r>
            <a:r>
              <a:rPr lang="zh-CN" altLang="en-US"/>
              <a:t> </a:t>
            </a:r>
            <a:r>
              <a:rPr lang="en-US" altLang="zh-CN"/>
              <a:t>	</a:t>
            </a:r>
            <a:r>
              <a:rPr lang="zh-CN" altLang="en-US"/>
              <a:t>是一种计算两个输入样本 </a:t>
            </a:r>
            <a:r>
              <a:rPr lang="en-US" altLang="zh-CN"/>
              <a:t>	</a:t>
            </a:r>
            <a:r>
              <a:rPr lang="zh-CN" altLang="en-US"/>
              <a:t> </a:t>
            </a:r>
            <a:r>
              <a:rPr lang="en-US" altLang="zh-CN"/>
              <a:t> </a:t>
            </a:r>
            <a:r>
              <a:rPr lang="zh-CN" altLang="en-US"/>
              <a:t>与  </a:t>
            </a:r>
            <a:r>
              <a:rPr lang="en-US" altLang="zh-CN"/>
              <a:t>  </a:t>
            </a:r>
            <a:r>
              <a:rPr lang="zh-CN" altLang="en-US"/>
              <a:t>在某个高维特征空间中内积的函数，即：</a:t>
            </a:r>
            <a:endParaRPr lang="zh-CN" altLang="en-US"/>
          </a:p>
        </p:txBody>
      </p:sp>
      <p:pic>
        <p:nvPicPr>
          <p:cNvPr id="12" name="334E55B0-647D-440b-865C-3EC943EB4CBC-10" descr="wpsoffice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993775" y="2374265"/>
            <a:ext cx="3414395" cy="389255"/>
          </a:xfrm>
          <a:prstGeom prst="rect">
            <a:avLst/>
          </a:prstGeom>
        </p:spPr>
      </p:pic>
      <p:pic>
        <p:nvPicPr>
          <p:cNvPr id="13" name="334E55B0-647D-440b-865C-3EC943EB4CBC-11" descr="wpsoffice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1384300" y="1816100"/>
            <a:ext cx="937895" cy="252095"/>
          </a:xfrm>
          <a:prstGeom prst="rect">
            <a:avLst/>
          </a:prstGeom>
        </p:spPr>
      </p:pic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518160" y="3028315"/>
            <a:ext cx="11035030" cy="36830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1800"/>
              <a:t>其中， </a:t>
            </a:r>
            <a:r>
              <a:rPr lang="en-US" altLang="zh-CN" sz="1800"/>
              <a:t> </a:t>
            </a:r>
            <a:r>
              <a:rPr lang="zh-CN" altLang="en-US" sz="1800"/>
              <a:t>是一个非线性映射函数，无需显式知道或计算这个映射函数本身，这就是“核技巧”的核心。</a:t>
            </a:r>
            <a:endParaRPr lang="zh-CN" altLang="en-US" sz="1800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518160" y="3661410"/>
            <a:ext cx="313055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常用核函数包括：</a:t>
            </a:r>
            <a:endParaRPr lang="zh-CN" altLang="en-US"/>
          </a:p>
          <a:p>
            <a:endParaRPr lang="zh-CN" altLang="en-US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/>
              <a:t>线性核函数：</a:t>
            </a:r>
            <a:endParaRPr lang="zh-CN" altLang="en-US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/>
              <a:t>多项式核</a:t>
            </a:r>
            <a:r>
              <a:rPr lang="zh-CN" altLang="en-US"/>
              <a:t>函数：</a:t>
            </a:r>
            <a:endParaRPr lang="zh-CN" altLang="en-US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/>
              <a:t>高斯核</a:t>
            </a:r>
            <a:r>
              <a:rPr lang="zh-CN" altLang="en-US"/>
              <a:t>函数（</a:t>
            </a:r>
            <a:r>
              <a:rPr lang="en-US" altLang="zh-CN"/>
              <a:t>RBF</a:t>
            </a:r>
            <a:r>
              <a:rPr lang="zh-CN" altLang="en-US"/>
              <a:t>）：</a:t>
            </a:r>
            <a:endParaRPr lang="zh-CN" altLang="en-US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/>
              <a:t>Sigmoid</a:t>
            </a:r>
            <a:r>
              <a:rPr lang="zh-CN" altLang="en-US"/>
              <a:t>核</a:t>
            </a:r>
            <a:r>
              <a:rPr lang="zh-CN" altLang="en-US"/>
              <a:t>函数：</a:t>
            </a:r>
            <a:endParaRPr lang="zh-CN" altLang="en-US"/>
          </a:p>
        </p:txBody>
      </p:sp>
      <p:pic>
        <p:nvPicPr>
          <p:cNvPr id="16" name="334E55B0-647D-440b-865C-3EC943EB4CBC-12" descr="wpsoffice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2322195" y="4157345"/>
            <a:ext cx="2084070" cy="347345"/>
          </a:xfrm>
          <a:prstGeom prst="rect">
            <a:avLst/>
          </a:prstGeom>
        </p:spPr>
      </p:pic>
      <p:pic>
        <p:nvPicPr>
          <p:cNvPr id="17" name="334E55B0-647D-440b-865C-3EC943EB4CBC-13" descr="/Users/fanglunlin/Library/Containers/com.kingsoft.wpsoffice.mac/Data/tmp/wpsoffice.TlnISGwpsoffice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2533650" y="4699000"/>
            <a:ext cx="3130550" cy="347345"/>
          </a:xfrm>
          <a:prstGeom prst="rect">
            <a:avLst/>
          </a:prstGeom>
        </p:spPr>
      </p:pic>
      <p:pic>
        <p:nvPicPr>
          <p:cNvPr id="18" name="334E55B0-647D-440b-865C-3EC943EB4CBC-14" descr="/Users/fanglunlin/Library/Containers/com.kingsoft.wpsoffice.mac/Data/tmp/wpsoffice.RfzYIawpsoffice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3162935" y="5248910"/>
            <a:ext cx="3700780" cy="347345"/>
          </a:xfrm>
          <a:prstGeom prst="rect">
            <a:avLst/>
          </a:prstGeom>
        </p:spPr>
      </p:pic>
      <p:pic>
        <p:nvPicPr>
          <p:cNvPr id="19" name="334E55B0-647D-440b-865C-3EC943EB4CBC-15" descr="/Users/fanglunlin/Library/Containers/com.kingsoft.wpsoffice.mac/Data/tmp/wpsoffice.kQfWpEwpsoffice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19"/>
          <a:stretch>
            <a:fillRect/>
          </a:stretch>
        </p:blipFill>
        <p:spPr>
          <a:xfrm>
            <a:off x="2828925" y="5798820"/>
            <a:ext cx="3700780" cy="358775"/>
          </a:xfrm>
          <a:prstGeom prst="rect">
            <a:avLst/>
          </a:prstGeom>
        </p:spPr>
      </p:pic>
      <p:sp>
        <p:nvSpPr>
          <p:cNvPr id="21" name="文本框 20"/>
          <p:cNvSpPr txBox="1"/>
          <p:nvPr>
            <p:custDataLst>
              <p:tags r:id="rId20"/>
            </p:custDataLst>
          </p:nvPr>
        </p:nvSpPr>
        <p:spPr>
          <a:xfrm>
            <a:off x="7162800" y="3810000"/>
            <a:ext cx="5175250" cy="2700655"/>
          </a:xfrm>
          <a:prstGeom prst="rect">
            <a:avLst/>
          </a:prstGeom>
        </p:spPr>
        <p:txBody>
          <a:bodyPr>
            <a:noAutofit/>
          </a:bodyPr>
          <a:p>
            <a:pPr>
              <a:spcAft>
                <a:spcPct val="60000"/>
              </a:spcAft>
            </a:pPr>
            <a:r>
              <a:rPr lang="zh-CN" altLang="en-US" sz="1800"/>
              <a:t>核函数选择：</a:t>
            </a:r>
            <a:endParaRPr lang="zh-CN" altLang="en-US" sz="1800"/>
          </a:p>
          <a:p>
            <a:pPr marL="285750" indent="-285750">
              <a:spcAft>
                <a:spcPct val="60000"/>
              </a:spcAft>
              <a:buFont typeface="Arial" panose="020B0604020202090204" pitchFamily="34" charset="0"/>
              <a:buChar char="•"/>
            </a:pPr>
            <a:r>
              <a:rPr lang="zh-CN" altLang="en-US"/>
              <a:t>数</a:t>
            </a:r>
            <a:r>
              <a:rPr lang="zh-CN" altLang="en-US" sz="1800"/>
              <a:t>据大致线性：线性核函数</a:t>
            </a:r>
            <a:endParaRPr lang="zh-CN" altLang="en-US" sz="1800"/>
          </a:p>
          <a:p>
            <a:pPr marL="285750" indent="-285750">
              <a:spcAft>
                <a:spcPct val="60000"/>
              </a:spcAft>
              <a:buFont typeface="Arial" panose="020B0604020202090204" pitchFamily="34" charset="0"/>
              <a:buChar char="•"/>
            </a:pPr>
            <a:r>
              <a:rPr lang="zh-CN" altLang="en-US" sz="1600">
                <a:sym typeface="+mn-ea"/>
              </a:rPr>
              <a:t>样本特征有组合、多项式关系：多项式核函数</a:t>
            </a:r>
            <a:endParaRPr lang="zh-CN" altLang="en-US" sz="1600" b="1"/>
          </a:p>
          <a:p>
            <a:pPr marL="285750" indent="-285750">
              <a:spcAft>
                <a:spcPct val="60000"/>
              </a:spcAft>
              <a:buFont typeface="Arial" panose="020B0604020202090204" pitchFamily="34" charset="0"/>
              <a:buChar char="•"/>
            </a:pPr>
            <a:r>
              <a:rPr lang="zh-CN" altLang="en-US" sz="1600"/>
              <a:t>样</a:t>
            </a:r>
            <a:r>
              <a:rPr lang="zh-CN" altLang="en-US" sz="1800"/>
              <a:t>本量不大、模式复杂：RBF</a:t>
            </a:r>
            <a:endParaRPr lang="zh-CN" altLang="en-US" sz="1800"/>
          </a:p>
          <a:p>
            <a:pPr marL="285750" indent="-285750">
              <a:spcAft>
                <a:spcPct val="60000"/>
              </a:spcAft>
              <a:buFont typeface="Arial" panose="020B0604020202090204" pitchFamily="34" charset="0"/>
              <a:buChar char="•"/>
            </a:pPr>
            <a:r>
              <a:rPr lang="zh-CN" altLang="en-US" sz="1800"/>
              <a:t>需要与神经网络统一：Sigmoid</a:t>
            </a:r>
            <a:endParaRPr lang="zh-CN" altLang="en-US"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295713" y="-816721"/>
            <a:ext cx="11598428" cy="8017413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326075" y="180459"/>
            <a:ext cx="3674745" cy="521970"/>
          </a:xfrm>
          <a:prstGeom prst="rect">
            <a:avLst/>
          </a:prstGeom>
        </p:spPr>
        <p:txBody>
          <a:bodyPr wrap="none">
            <a:spAutoFit/>
          </a:bodyPr>
          <a:p>
            <a:pPr marL="285750" indent="-285750" algn="ctr">
              <a:buFont typeface="Wingdings" panose="05000000000000000000" pitchFamily="2" charset="2"/>
              <a:buChar char="l"/>
            </a:pPr>
            <a:r>
              <a:rPr kumimoji="1"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关键参数和</a:t>
            </a:r>
            <a:r>
              <a:rPr kumimoji="1"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影响因素</a:t>
            </a:r>
            <a:endParaRPr kumimoji="1"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aphicFrame>
        <p:nvGraphicFramePr>
          <p:cNvPr id="8" name="表格 7"/>
          <p:cNvGraphicFramePr/>
          <p:nvPr>
            <p:custDataLst>
              <p:tags r:id="rId3"/>
            </p:custDataLst>
          </p:nvPr>
        </p:nvGraphicFramePr>
        <p:xfrm>
          <a:off x="326390" y="1600200"/>
          <a:ext cx="11783060" cy="44030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65400"/>
                <a:gridCol w="4761230"/>
                <a:gridCol w="4456430"/>
              </a:tblGrid>
              <a:tr h="375920">
                <a:tc>
                  <a:txBody>
                    <a:bodyPr/>
                    <a:p>
                      <a:r>
                        <a:rPr lang="zh-CN" altLang="en-US" sz="1800" b="1"/>
                        <a:t>参数</a:t>
                      </a:r>
                      <a:r>
                        <a:rPr lang="en-US" altLang="zh-CN" sz="1800" b="1"/>
                        <a:t>/</a:t>
                      </a:r>
                      <a:r>
                        <a:rPr lang="zh-CN" altLang="en-US" sz="1800" b="1"/>
                        <a:t>影响因素</a:t>
                      </a:r>
                      <a:endParaRPr lang="zh-CN" altLang="en-US" sz="1800" b="1"/>
                    </a:p>
                  </a:txBody>
                  <a:tcPr anchor="ctr" anchorCtr="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r>
                        <a:rPr lang="zh-CN" altLang="en-US" sz="1800" b="1"/>
                        <a:t>作用</a:t>
                      </a:r>
                      <a:endParaRPr lang="zh-CN" altLang="en-US" sz="1800" b="1"/>
                    </a:p>
                  </a:txBody>
                  <a:tcPr anchor="ctr" anchorCtr="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r>
                        <a:rPr lang="zh-CN" altLang="en-US" sz="1800" b="1"/>
                        <a:t>对模型的影响</a:t>
                      </a:r>
                      <a:endParaRPr lang="zh-CN" altLang="en-US" sz="1800" b="1"/>
                    </a:p>
                  </a:txBody>
                  <a:tcPr anchor="ctr" anchorCtr="0">
                    <a:solidFill>
                      <a:schemeClr val="accent1"/>
                    </a:solidFill>
                  </a:tcPr>
                </a:tc>
              </a:tr>
              <a:tr h="939165">
                <a:tc>
                  <a:txBody>
                    <a:bodyPr/>
                    <a:p>
                      <a:r>
                        <a:rPr lang="en-US" altLang="zh-CN" sz="1800" b="0"/>
                        <a:t>C</a:t>
                      </a:r>
                      <a:r>
                        <a:rPr lang="zh-CN" altLang="en-US" sz="1800" b="1"/>
                        <a:t>（</a:t>
                      </a:r>
                      <a:r>
                        <a:rPr lang="zh-CN" altLang="en-US" sz="1800">
                          <a:sym typeface="+mn-ea"/>
                        </a:rPr>
                        <a:t>惩罚参数</a:t>
                      </a:r>
                      <a:r>
                        <a:rPr lang="zh-CN" altLang="en-US" sz="1800" b="1"/>
                        <a:t>）</a:t>
                      </a:r>
                      <a:endParaRPr lang="zh-CN" altLang="en-US" sz="1800" b="1"/>
                    </a:p>
                  </a:txBody>
                  <a:tcPr anchor="ctr" anchorCtr="0"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p>
                      <a:r>
                        <a:rPr lang="zh-CN" altLang="en-US" sz="1800"/>
                        <a:t>控制对误分类样本的惩罚程度</a:t>
                      </a:r>
                      <a:endParaRPr lang="zh-CN" altLang="en-US" sz="1800"/>
                    </a:p>
                  </a:txBody>
                  <a:tcPr anchor="ctr" anchorCtr="0"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p>
                      <a:r>
                        <a:rPr lang="en-US" altLang="zh-CN" sz="1800"/>
                        <a:t>C</a:t>
                      </a:r>
                      <a:r>
                        <a:rPr lang="zh-CN" altLang="en-US" sz="1800"/>
                        <a:t>越大对误分类的容忍度越低，追求低训练误差，可能过拟合；值小时容忍误差，提升泛化能力</a:t>
                      </a:r>
                      <a:endParaRPr lang="zh-CN" altLang="en-US" sz="1800"/>
                    </a:p>
                  </a:txBody>
                  <a:tcPr anchor="ctr" anchorCtr="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1208405">
                <a:tc>
                  <a:txBody>
                    <a:bodyPr/>
                    <a:p>
                      <a:r>
                        <a:rPr lang="zh-CN" altLang="en-US" sz="1800">
                          <a:sym typeface="+mn-ea"/>
                        </a:rPr>
                        <a:t>核函数</a:t>
                      </a:r>
                      <a:r>
                        <a:rPr lang="zh-CN" altLang="en-US" sz="1800">
                          <a:sym typeface="+mn-ea"/>
                        </a:rPr>
                        <a:t>类型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 anchor="ctr" anchorCtr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p>
                      <a:r>
                        <a:rPr lang="zh-CN" altLang="en-US" sz="1800"/>
                        <a:t>决定了数据的映射方式：常用有线性核、多项核、高斯核</a:t>
                      </a:r>
                      <a:r>
                        <a:rPr lang="en-US" altLang="zh-CN" sz="1800"/>
                        <a:t>(RBF)</a:t>
                      </a:r>
                      <a:r>
                        <a:rPr lang="zh-CN" altLang="en-US" sz="1800"/>
                        <a:t>、</a:t>
                      </a:r>
                      <a:r>
                        <a:rPr lang="en-US" altLang="zh-CN" sz="1800"/>
                        <a:t>sigmod</a:t>
                      </a:r>
                      <a:r>
                        <a:rPr lang="zh-CN" altLang="en-US" sz="1800"/>
                        <a:t>核</a:t>
                      </a:r>
                      <a:endParaRPr lang="zh-CN" altLang="en-US" sz="1800"/>
                    </a:p>
                  </a:txBody>
                  <a:tcPr anchor="ctr" anchorCtr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p>
                      <a:r>
                        <a:rPr lang="zh-CN" altLang="en-US" sz="1800"/>
                        <a:t>不同核函数可适配不同数据分布；选核不当会严重影响效果</a:t>
                      </a:r>
                      <a:endParaRPr lang="zh-CN" altLang="en-US" sz="1800"/>
                    </a:p>
                  </a:txBody>
                  <a:tcPr anchor="ctr" anchorCtr="0"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939800">
                <a:tc>
                  <a:txBody>
                    <a:bodyPr/>
                    <a:p>
                      <a:r>
                        <a:rPr lang="en-US" altLang="zh-CN" sz="1800" b="0">
                          <a:sym typeface="+mn-ea"/>
                        </a:rPr>
                        <a:t>γ</a:t>
                      </a:r>
                      <a:r>
                        <a:rPr lang="zh-CN" altLang="en-US" sz="1800">
                          <a:sym typeface="+mn-ea"/>
                        </a:rPr>
                        <a:t>（主要在 </a:t>
                      </a:r>
                      <a:r>
                        <a:rPr lang="en-US" altLang="zh-CN" sz="1800">
                          <a:sym typeface="+mn-ea"/>
                        </a:rPr>
                        <a:t>RBF </a:t>
                      </a:r>
                      <a:r>
                        <a:rPr lang="zh-CN" altLang="en-US" sz="1800">
                          <a:sym typeface="+mn-ea"/>
                        </a:rPr>
                        <a:t>中）</a:t>
                      </a:r>
                      <a:endParaRPr lang="zh-CN" altLang="en-US" sz="1800"/>
                    </a:p>
                    <a:p>
                      <a:endParaRPr lang="zh-CN" altLang="en-US" sz="1800" b="1"/>
                    </a:p>
                  </a:txBody>
                  <a:tcPr anchor="ctr" anchorCtr="0"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p>
                      <a:r>
                        <a:rPr lang="zh-CN" altLang="en-US" sz="1800"/>
                        <a:t>控制单个训练样本的</a:t>
                      </a:r>
                      <a:r>
                        <a:rPr lang="zh-CN" altLang="en-US" sz="1800"/>
                        <a:t>影响范围</a:t>
                      </a:r>
                      <a:endParaRPr lang="zh-CN" altLang="en-US" sz="1800"/>
                    </a:p>
                  </a:txBody>
                  <a:tcPr anchor="ctr" anchorCtr="0"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p>
                      <a:r>
                        <a:rPr lang="zh-CN" altLang="en-US" sz="1800">
                          <a:sym typeface="+mn-ea"/>
                        </a:rPr>
                        <a:t>γ越大</a:t>
                      </a:r>
                      <a:r>
                        <a:rPr lang="zh-CN" altLang="en-US" sz="1800"/>
                        <a:t>模型复杂度越高，易过拟合；值越小模型</a:t>
                      </a:r>
                      <a:r>
                        <a:rPr lang="zh-CN" altLang="en-US" sz="1800"/>
                        <a:t>越平滑，可能欠拟合</a:t>
                      </a:r>
                      <a:endParaRPr lang="zh-CN" altLang="en-US" sz="1800"/>
                    </a:p>
                  </a:txBody>
                  <a:tcPr anchor="ctr" anchorCtr="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93980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altLang="en-US" sz="1800"/>
                        <a:t>支持向量数量</a:t>
                      </a:r>
                      <a:endParaRPr lang="zh-CN" altLang="en-US" sz="1800"/>
                    </a:p>
                  </a:txBody>
                  <a:tcPr anchor="ctr" anchorCtr="0"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altLang="en-US" sz="1800"/>
                        <a:t>支持向量是最终模型的“骨架”，数量多少会影响计算成本与泛化能力。</a:t>
                      </a:r>
                      <a:endParaRPr lang="zh-CN" altLang="en-US" sz="1800"/>
                    </a:p>
                  </a:txBody>
                  <a:tcPr anchor="ctr" anchorCtr="0"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altLang="en-US" sz="1800"/>
                        <a:t>支持向量数量越多，模型复杂度越高，预测时计算开销更大，可能</a:t>
                      </a:r>
                      <a:r>
                        <a:rPr lang="zh-CN" altLang="en-US" sz="1800"/>
                        <a:t>过拟合；</a:t>
                      </a:r>
                      <a:endParaRPr lang="zh-CN" altLang="en-US" sz="1800"/>
                    </a:p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altLang="en-US" sz="1800"/>
                        <a:t>支持向量数量越少​​，模型更简单，但可能欠拟合。</a:t>
                      </a:r>
                      <a:endParaRPr lang="zh-CN" altLang="en-US" sz="1800"/>
                    </a:p>
                  </a:txBody>
                  <a:tcPr anchor="ctr" anchorCtr="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TABLE_ENDDRAG_ORIGIN_RECT" val="927*272"/>
  <p:tag name="TABLE_ENDDRAG_RECT" val="25*54*927*272"/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TABLE_ENDDRAG_ORIGIN_RECT" val="761*184"/>
  <p:tag name="TABLE_ENDDRAG_RECT" val="60*151*761*184"/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TABLE_ENDDRAG_ORIGIN_RECT" val="392*185"/>
  <p:tag name="TABLE_ENDDRAG_RECT" val="463*295*392*185"/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commondata" val="eyJoZGlkIjoiOGRhOGEwNmFjNTQ2MzkwN2Y0OTYxOTYzOWY2OTM4ZWMifQ==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334E55B0-647D-440b-865C-3EC943EB4CBC-1">
      <extobjdata type="334E55B0-647D-440b-865C-3EC943EB4CBC" data="ewoJIkltZ1NldHRpbmdKc29uIiA6ICJ7XCJkcGlcIjpcIjYwMFwiLFwiZm9ybWF0XCI6XCJQTkdcIixcInRyYW5zcGFyZW50XCI6dHJ1ZSxcImF1dG9cIjpmYWxzZX0iLAoJIkxhdGV4IiA6ICJYRnNnWEcxcGJsOTdkeXdnWW4wZ1hIRjFZV1FnWEdaeVlXTjdNWDE3TW4wZ1hIeDNYSHhlTWlCY1hRPT0iLAoJIkxhdGV4SW1nQmFzZTY0IiA6ICJpVkJPUncwS0dnb0FBQUFOU1VoRVVnQUFBZFlBQUFDeEJBTUFBQUNMc29FL0FBQUFNRkJNVkVYLy8vOEFBQUFBQUFBQUFBQUFBQUFBQUFBQUFBQUFBQUFBQUFBQUFBQUFBQUFBQUFBQUFBQUFBQUFBQUFBQUFBQXYzYUI3QUFBQUQzUlNUbE1BSWpKRVpuYUptYnZOM2U5VXF4Q3RiaFRjQUFBQUNYQklXWE1BQUE3RUFBQU94QUdWS3c0YkFBQU9JVWxFUVZSNEFlMWNYWXhiUnhVZWU3MmIvWEc4UnFxZ0pRK3h4QU5JRmZJK0lZU0tkb1VLTHdVY0NTa3ZmWEQ0a2NvVDNwYUhwRUxCQ3hJL1RhUjRlV2hSV29FWENVR3pRWGhiaVNwa0lkZHZrYUNWRndTQ1ZxbHNnWXBRSXJRcExVbldianFjK1RsemY1Mjk5M3JHMS9INlB2ak9uWHZtblBQTm1YdnVtVE56VGNnSUhBKy9OQUpLREVlRktmcmVjQVFsTHlWWFBUQlljNC9UZzRMMWdSbzlHRml2bm1vQTBvT0J0UW80WDNub1lHRDkxdWFQUDBQbURnWlcvaEtZWUUzK1hXaENnNGxkVGZScThqd25kazNlQmlZMG1OalZSSzhtejNOaTErUnRZRUtEaVYxTjlHcnlQQ2QyVGQ0R0pqU1kyTlZFcnliUGMyTFg1RzFnUW9PSlhVMzBhdkk4SjNaTjNnWW1OSmpZMVVTdkpzOXpZdGZrYldCQ2c0bGRUZlJxOGp3bmRrM2VCaVkwTUd6WHFhZXQ3bk5MSmhTUHdkTXMxb3dGNjltMDk0MFlpaGxvWWhScnF0SDkwZ2MrQVRzVlZneG9IcDJsVWF6RmJnRTBtcWIwYm5URkRMUXdpVFZsbmVNYUZ5bmRNYUI2WkpZbXNjN3RDWFdtS0gwM3NtSUdHcGpFMm5wZkt0eW10R05BOTZnc1RXS3RyVXB0amxKNkxLcGlCdWdOWXMzUjNnbWhNUWpaTUtCN1ZKWUdzYVlwL1o5UVo0WlNITTVSOWROSkQxaE4rUTF3U2RJNVpTaDlXNmZTTVhuTnE4NTNNWGhNdmlUK3VPYXF2dGRGNXZmaWJ2YVNwRXBSZWtkV1Vmck92Wm9PNmQ0aXBiY0RSRmx5ek5YQzY3Z2dmZTBzWFpJTUc3aGRGK3o2M3dBaFE2NUsxeUJlL2FKZktPcldDTDlwZkpFV09KOTUycFQ4SHV5dWlCSkVUZ21QNFg4OWNmcUhGa0NsOU1VM1QzNU42aWRQaU5VSy96QWoxZ1YvOUR0TDZaYWIvN0N2ZGpsTytTT2ZMTlJCTDFaNFVGYVJjekxuM2Q3bEMrZkZzYmx0Rkd1WjBud3lHTU5JMVd0WEs5RC9CZW1ScmY4aXFOcG9uVmFzNEliRFBxN1ZCQ0lzclZpUDBsN0lJUXpoQjcxbDFJZ0J6TFZpclNPM0FFSHVxa09BdGV1dU1uK0YydWw0NXdDQXBaQWF3OHVKMHBDMDJzaDBZaTNUbDhQcXhld3FZK2l3VFFhbjA0ZzFRN3Vkc0FwQkNHMXNLdEpYQjQxWVMzU3RyeGpmalZJQ3FTbDlXRE9SSEd2NjFEVWZmdE1WK3JDV1Fqc20wNWo2OGRlR05VTi8xay9HcU5ScncxcSswMkdZTWsrT0NqSy9IcnF3VHNzcytIekM4MWMvUXJ0R0Y5YXlqUGdXYjlxOFI2MmtDZXMwenR1TDY2T0cwTlpIRTlZeXBxc3FPemJ2VVN2cHdUcU44NXQvamtUZXYwOG42OEZhcHR2c3NDRHlDeHY5OTlISFpMVVdySkR1VjBlZXBEN3kyU2VldWRnRXJhOWU3RjM0cXRBZTloaGMvbjVCbEFuNXh5T2ZPMzFHcEpsZDFDOStCU2xNbklPd1pzNzIvdXlUOWJIZkZtU2RQNDlZVVVqWlJLM0ZyNXFFUEU1N0ZxVy9ZczB5RGJvTmV3eWdraDlRamV2U1FkU1NTdmNwQUd1NkRpcXVvcURLWFY3SzJwbGZIMVpZejFFSFRNQlIrNGQ2WUtVLzhCZy9WN3RkSUZOMVhCNGdGcU1YakFPb1ViVHVjd0RXNWR2NWpNcVJRWFo3aGNuY1JkMEk4V0dGZmxBSEFQamc2VHBjTmxQV3QxbkRPbU4xNUhZSGlqQkJsMTc2K0NtZ0VGZ0RxRmt6RTRjZmE1cWw4Nm5NN1FNdzRWbFo5MHY1UHF3K3ZWSUF0bmxEckNSQUp5M2xyQlZHazNPczl2d0hzUkxpb1M0d1VpT0hIeXZYc1lGejBhSkV6YkIyaEFiN1l5WFFxbGtYSHZrd0pBem41QUpLbS9ZUUJPQVdkb1VLRHpXU2FELzdzYmJabzJwaDhyTXN6WGtkc0JhRTlCQllGeWw5VlM3SlFzYnc3ZElKMFJJNlRQSmdFaFJXRDdXZ05mRHJ3NXBtNW9OZWYxOElxOG0wVU1wU2VvYkQrdGlHWUFDc2JsMFdSZmJRbjVCRjBuQmhkVkRMUGtJNmpXY2YxbGtXeElNeGJnb2hhaVd6R0dVTUwxRGFhRW90WVVESUljd2VmdW1jbU05U2RuVlRCNjJjU2xZRG5ueFlpMnhTQm1tK0xjNDRyUlNGZUVHS0NtRlgwRjVsZjJGQUNGNkVRUFU2NnV2RzZxRDJMRGdodllhekQydDFEYmdxQThBclJ3NW0yQUFpeFlYRHFyTDZEWHZ0RHRiMk55UVRqMTBkMU9aU3FUNnNmQUc1Qlg2VUt3V3ZSTlN1aGgwZURpdE9mT0RCbEx3SSsvOGROTEVIcTROYW1SaDdSZHZaaXpYTlIyb2JCeXdZZUZYS3FtRGZoOE1xaHdOaFdQT1NSWCtzRHVyaFlaM2hya0c5L0lxMlVVcTJoeWx3M1FQVzFTVW05bURleERKZ3hXSi9yQTdxNFdHZCtnNG9Ca0dmSEZSbDVYM0pNdlo5T0x0dUljQlFXQjNVOGJFdWdzdjNIYW9YSVJpVSsxWmNhMWNRNjBqaE5kdWZsbENmY0ZnM2JLem8xTmp6cWtTNy9YQVFOVElJZlk2RkZScXRDZ25xOVVxSXlxNk1GOVlXeGtnUVUrQlRTbW9yc29QSEMyc2JSNjV6ZjZIeXBpT0xkYi9CSHZpOHF2VjloK05NSzU4eFZsakJEVXVQQlEvdWp1eXRhUlduamhWVzJ3MHZVNHBQNmF3S2JjWUtxMjNOaWgzejdLcTN4VmhoTGFwZ3FhWUNmbEphdzBkL3JMQ1dWYkJrMlpQTVduTXNzYXEwRU9RVWNQdHBUZ1cxL2p3aWRvSjlobmg0QTY4YTl0Z3dIRGVoeEg1bjlMak9HRkhsY1NHVWtBNlpaRlFXWWJ5d1dyakx3NUVBbjFkdWVMeXdxaThEWUM4bGV0L2xMVFV5eHNvM05mQXBCYnNpVmhVTkIrVDlWUytvd3YzMHZOcWYyMGlzYVRVdkd6T3NWVnpOMlZXWnRUbjB4MkM2RUdNWW9oRTE1aTA3THdHNU5Sd25rQXZIL0JVd2RGSTdlbFdORXowRmRMUk9QN3lNMDV5SzhzT2xEVnRjQ0t6UVNRb1VaQW82c2pHQVV0dGtISHN2KzFEYkVqV1ZnckJDOStjWit6U3RTbytjcGdWYlhnaXMwRW1Zdm9lc3EwcjJRNUNDcnk1V3ZTUjVlcWhYYlZGNlMwRlk0YlhLNWQyNE5VOTdIU2J2aUdNSTd6dUdQM3J5TEFDaGwwNCtTVkluVDFsUTdQM2daSUY4Q0t1ZlV0VnZmcE9RUHRSNlVRcHVRVmhKaFZzbFZWK0hyYTlyUUplMVRnaHEvcnVmWFZzTUtUdmVZV3NsOG1peTFUaHh2R3RYZy9IN1VEdmthU3NHWW9VQjlsMlNLKzExeU1OMGI0bWthemdndzJIdGJXK2VQNys1YlRHczIvQzV6UE1YdHlFZFhzUnFocFZWYjE2MEdGYXNkbE5yQStoZ0ZJaVZQQWpqem1JRE9WZWxkSlB1RlJ3dDloM0RUdHFSS2dkakpXKzlZWFg1bnBRYzdHWDVKVG9Sb2ZsK1kzaWs4RG1WNllQVlNlSXRqenJXM0JkZTZGMjQxdkdxM1NjWDdpZHoxb3c0MXFrYWQ0SGRGYWZPdkR4MmRrMjE2ZDdmbmdHNHZXTmVzR09IOVdINmM4Q1lxY08zMWgwUDJISERtcFZ6TkJhWHZUem1XSXU5Z2tDNERLTTQ3d1k3Wm5iTldTOUpmREQzcGxmR0d1dGhOYUVnYlh1aUlTR1BtVjJMYWlXR2JhYXlnWE8wWTRhMWhvdi9mTitTdmNOb0hMR3FwVFkyKzNaa0JzWVFLemlrWitYRHlYWThxb1NCcUV0K0REOXcvTlR6djFNS0RsWmduOVd1SXd1SUZmZXd6TS9KWXdYMU1FZnIwaXpPQmZ0Y1dxVlFLbkRoWXBJODF0Y3Q3M1BsVWpEU0JTd1kyZW5KRWx4MG5NMlR4OHAydG0wNVZScWd6TENxY2R1Q0MxZmtOQXBZN1kwS0E4RGtUV0ZIZ01wVThreFd3Y2tSRTdhUi91ZEg5SmI5UHo5T2h0SEw4SEpZaWQ0cXNBWEw1YWxGTnQ4WWJzaVhidzBYSHdONXVDcm41Vk13U3d1dStyZ1hzRUxtR21weCtiQjJWY2VmMi9sODA2ZFhCT3VQSHhQbkVMOVRmeEZFNmIrR0lBNUJjdGhlakE1QmZXK1M5TmUvckFocU1OTlJGeU5TV0xCZHAxYU5MTWNHUTYyTUIyQjIxQlBlRE1ESzJaVEZpTzg1SzBhaDNNSjNnVjVsMkFlTlczcFpEczZ0YXEvcERjN001Z0RyM2RyOHU4MTF3Skw2eG10QVBwN21FRXFvTFpTZVc0bGR3c2FpOE8rQUNGbzIxT0p4aEVhR1NXRWVWakFnQXQ3YVp2cXd2NjZmdEo2VE43TWMwYWR3c1ZrMWdYa1l5WjdwUGR0Uk5Wb0tOeHpSb2hhRyt6TDVOejB2MDdSVC9BVUFDN29uUEkzbTZaMnN0WGZHbm90NTdzZThiRHRtc2pGWlJHdVdhNXdqZGVFaDV2aUdFekRpVFErTFhYcXI5cHNPUk9xcm5oc0RYVUprM08wTXhDRnE0MWxJNjFXRjU5L2xob09KaUozOUV0eVd4V29FSnV5aml1aERmNTNTWC9lNVphaWFiWjlwQzRPMStJd0tnaGsxRDVFeUlVVGZZY1dHZTJJdDc4WTl3YmVzbmJodDQ3VnI1QW1wQ3lneVlsajJCVWwxS3R4VnhmY2t4NVBKVzBIUTlOTUJtc2RvbXJuRFB4cyt4cHJLaUdIR040WngrMjNKM29ZYlE1U25TY3ZRZk1JanhuRTVEN0czbkoycWlNSHJtOENKTkhtVGxxOFhISndpRnVGUjRjOUZ4R2FEa085dXNlOUFlUUpJUlF6MWRUZEg5UTF4eVRlNjNZUlJybzdncnVBb2pRYWovVENNWHVGLzJaZlNnbGQ3MWMxVDlnVWhaWi9YY2hOR3VNcFp3dmRIYUtLRnRDeUc1anptOXh5YmN6bi9SVFJCV3gvVzZ3bE5YT3Q4NXh1WVYzNHFiT1hkWFZoRXZScVk1blBmajNOVnh3WG5PSTNqdDRHZ2NJVzFia21yNWJ3cElHbDM5bGNsM2lnanJ0UlppZ3ZPY1RuRWF3ZjdGbmpEaXZTL0dYdUJWRENzeVZjTitPT3RlQ0o4cmFyZGpxeDdCQXMrR2hNVmMvSkZWNWRyU3ZhbmFsS2FKZDhPNEk4OVhpdXVPak4yZEtnMUZOdFhuNk55L29KSWZQK3pKOGM0Z1UzTFMvdHlDMFZRVXRGaHl2dkFoR29mbTBpRXdXemh0OGw1dEhiY3JDREdFQkIzZFNWenMzWjBtRlZyTzI2aGhxN2tjeXFqSjVnSkZOeUN3SGZsZVkzWXMreStHZXRxMlFZby9sUWhGcGM0amFyQzlhQ0x5blU5VE1DdW9zYlM1SnJTNGgzSG1jNjU5ajE3Sk91L3JBclJNM0tFenFpVjRLdFBDV0VTSzhTUVRTM1NqOEI4QTQ5ZDcvd1JiNWc1bDRYL1BTU3hzZ2laSHpCcEY4OXBUZmpLZWZ4T1prQTFjbzBkbTBOWjF4dmJabm12VWt1TVljaDBjYXIyaWlRdTR1dTBSQXVzcW1MdmM1QVU4VTV6dmMrL3lvOUhIejMrdEhkT0ZZOWw2RllMSXZLckNqT3lDYTA0eXJqWXNzQmZxeG1xWGhSSUVlOWNvODVqUFI2VG1LMm02VjFvbWUyS1B4TmZ2b0pzV3BqU3pQTE9hRGs4Q3BMRU9iT0ZkY2ZoR005eHVFVnQwNlovSXFSMDVSQzkzU0V6dlFJMmg5QkJ2aHNxdlR4OFM2SEpZMEx5eW5rY1EzSERPV2NzK3BPemUzbFNvbnQvcHo5U01sTm5YOWtVRi9CWCtXL1FPM2wxWjVBQ2VIUFhzVFFJc3hodE02OWJleXZRN3JXTDNXdXU1aGZrMVZzdmRML1hjZDJKZmNIMndUZ1BQVDBZV3gyNzRTVzdxS3NFVDRicjBNVjNVRDRwL0ordlFSbmRCKzB6d3cxcUV1MlIyWnVKaWgrcThPVVRReFdYcUxCNkoxSHh3eFIrU0ZQME1FeWQ0OG9xcjhWdGVkKzFtL0pPMnU4N0JPRVZuajRYbm5aMEtmOFB5ZDYwbVdVNGJTOEFBQUFBU1VWT1JLNUNZSUk9Igp9Cg=="/>
    </extobj>
    <extobj name="334E55B0-647D-440b-865C-3EC943EB4CBC-2">
      <extobjdata type="334E55B0-647D-440b-865C-3EC943EB4CBC" data="ewoJIkltZ1NldHRpbmdKc29uIiA6ICJ7XCJkcGlcIjpcIjYwMFwiLFwiZm9ybWF0XCI6XCJQTkdcIixcInRyYW5zcGFyZW50XCI6dHJ1ZSxcImF1dG9cIjp0cnVlfSIsCgkiTGF0ZXgiIDogIlhGc2dYSFJsZUhSN2N5NTBMbjBnWEhGMVlXUWdlVjlwS0hjZ1hHTmtiM1FnZUY5cElDc2dZaWtnWEdkbGNTQXhMQ0JjWFFwY1d5QmNabTl5WVd4c0lHa2dQU0F4TENCY1pHOTBjeXdnYmlCY1hRPT0iLAoJIkxhdGV4SW1nQmFzZTY0IiA6ICJpVkJPUncwS0dnb0FBQUFOU1VoRVVnQUFBejhBQUFFV0JBTUFBQUM2UnpTbkFBQUFNRkJNVkVYLy8vOEFBQUFBQUFBQUFBQUFBQUFBQUFBQUFBQUFBQUFBQUFBQUFBQUFBQUFBQUFBQUFBQUFBQUFBQUFBQUFBQXYzYUI3QUFBQUQzUlNUbE1BUkltNzNlL05tUkNyWmxReWRpTHJwaGhmQUFBQUNYQklXWE1BQUE3RUFBQU94QUdWS3c0YkFBQWRXa2xFUVZSNEFlMWRmWXhzU1ZXL1BaODlQVDNkc3hLLy9zQnVVUHlLc1lmSXNoQ1ZIcks3ZktqWUkrN2pRd04zakFaTURQU0RqYjZnaEc3WGZXNlVrQjZDQ2hwQ1Q0TGlrcUQ5RWhiM0R3M2RteFg0eDlpVGtEV1ltRXhIWFFrWU03TzcwL1AyTGJ0Ym5xcGJIN2ZxZnM2OU5mMTZoblAvbUZ0MTZ0U3BVNzlUZGVwVTFlMzNIR2ZPbmtjMjUweWhHSFVxdnhaVGVFbUxWcWVUQzlTejF0WUZVdGFPcXYzbjdjaVpqWlFIVDd1emFXaHVXbGtrRjhqRE9VN0ZmZFBjUURjYlJkclB6YWFkYkswVUgvdTduM2kxZTlWWGVYelM5ZVV1ZjNLTjFPZTVrMzFDbnoyZml1dGsxNWU3L01uR00zUGRSNWNaYU4rdlkrT1dQM2ZaMHdYeTdGeDM4YVV2LzNNdzBjU3Y0eEk1OEdmenBjdFhOTm41aEoxSDdldGsvenpFMnBUcGtxa21ya0lzaHAwMWNrTVRQbmVaOXVuY3FXUXFSSWpoaFE5UFRCYWVMM3dnb2lDUy9CQ1pjd09WeUl1UnlzOUpRWVdRRjNSVmxxUGltbVh5THAwektmY3hXT0l5emFCMnBscEo2b1NVOThqVkVPcGNrVXJFZEdrbGt5RDByUkx5MXE3SUpMOHJuNlVSU0Nhb1c1bHFKYXNVNE9pVGJvQTJaNFExUW80TmxWb1Jmcm5jSXVSbXlnNnRYM3NWTlU5R0E3a3pNbENaM0RUNlB2dHM2U1B4YlM0UnNtVndES09HZmFGTnlLMkp3UjJlWFFYYlRIOGErRE5CbmExV3VDWngxTVU1Q0xMSFJnaGc2dHNqZ2JCNmlleVlYRHhmYmtKSU1Zb28xTWlyOTczaDkwZE9SZ05WWm1XZzhSd3NRY09vbUl6ak9TVEVSSHpEREJzVTlKVStJYWViS3ArUXltaWcwcXdNMUF6MFBhRkQ1MUE4MEhjNWdSWTZoSmkwb3JFejhwY1hnZjhrdGR2S2FLQzFHUm1vU0JKR3I3L241NVZPTWxETDNBYUJJdjBZZ0lxdmdNVmxQNlcyR1EyMEhOTit5cFpUc1cyUXAxUHhuU3RUZ29HS2dXMFFhRk9MUFRCOUFpejBqWFE2WnpSUWJVWUdXcHFIYldxQ2dkWUQyeUNBdmhxditDT0VrQjlQWmFHTUJtck95RURqMklHWXFvZjVtUklNQk9Id2NhQ1J4WVNwLzMxZ29ZVG8zWk9aelVEbGpNRjVvQjlKaEU3VW1VbFNSWnZsQ1FhQ2JkQnVvTGxTMHVMNU9Gam8wNEZxUVVJMkE0Rk9xY09RWUp0bm9KQjV1TzFPTUZDUGhJd2lPSjhieGZmelcyQ2hWOGF6ME5Kc0J1clB5RUNGWUFDYjNDWHJIQWtHR29hT29sWmc4MnJxOVUydzBPK1l4RUErazRIZzhHazJNMmlCUkp4cEJmcHhub1FFQTNWQ1IxRS9jUHdUVVBFQmw1QmZDRkFOUW95QnZ1ZFY3c2w3TjUzQzI0MHF6bnJMam9FKzY3NXowNVN0NTFlTXBiWjA1elRvdHg5LzIwaXZGWm1yL0hEcjduMWFXdmtSOHViMFBqckJRQzA2aWg1NDFjblBkNmxvOFF4Q0lnZFJKdDRiWUtHazY0ZElBOEZ1NnZTVG4yaE45NGZHU1ZUbGI2bDkrRE1TYldWNGY1WGNSMjdKZWs4WXpiQ0NLdm1PWklCRXVUMTExZEVQdi9tSEtQZEZQMU4wR283QnB0NnhXWU5jQ1o2ZlJWYU1OeEJzZzU1MnZrVkFNKzFZZHh4MTQrQnZwZ1JRUHQzMVV3THBTQU1OeVllQnVmakVpZWxsNFBaRFBhT0F3TlNFQW9TWkF3bjNRaWhnTmIyWHRadVRrb1JoZzNoMzRUMDRIazdYNk9Eazc1Mkg2SzUvY2Zxd1UyaHFlTVpKaURjUURKQ25TdVJkM2NvaGViZFBTcFdrK1ZpTUhtN2ZuUGlxQlpKUkJsb2c3L2Q0KzZhQkN0ZXVYV3NTY2hlOHJsM3JCZ1NtSm94aGNsU2xBWmFKdEpWUFFrUHpFMlc2OE1ub3FNcE5Pb1RoNHFzU25WeGxCajJFTDZUNnU0NVRhaWVGV1ZKU3ZJRmdHL1Jzbjk2b0Zvai9DK1dsZE1PR0htN2ZHc21tZ29rb0F3M0VHZGlhYVNBcVk1QS9TQ2k2Z1BhU1BNVTY0dk5CMTdCSnRuMkU2OVRmdGNUaU8rYW1vZ2JxK3JnaWt3MDJ3SmZKZHhabzVORUpDNDdENjhZYkNMWWNkMDgzYWMwbTJWVUMxbUtPU3hVWExJZDl1SDVnMWYxVWxZNHdVSkU4SlhqQ0xnY3RHR2lOZXBpcTdBVklISWtXMWRzVjFtQ2svbFY0dWVLbTVaQlBuQWZCUUNOVkpUSlY4c2IzS2prWnc1b0Zqa243MkRDeUdoVEVHNmdIa3J4dmZXditPd2FZV0hFeVZWbWxBOWNQTUZnam5nZ0RMU2pmTWdpSmRDMFlhRXkvZGp1U2c3OGYyaC9ONzVYcFJJRWxtWDhtMStSVHUrS21NOUNSTitSZzZYTEIwSXNBYXowQ0U1TWNiNkFoSEh4T1dKVmxPZHdnQysxNFZGWVU5NGNlYnA5RXpxRUlBeTJwMlZvOUh3TTE2NkIwVFpyRmxjN08xeGZZamgrbzdDSTkySWF0NjdGSGd0WFZTNHlsbFJWdlNLcGRaMFFhNDB3Y0I5YTgxSWNVOFFicXlMTlM3WHdGcG1nazZLWjJjTGd0SFpaWkZtR2duakxRNHJrWXFNekdWMGVNdWVDWFMxUlJzTWErVXBoNkpnYzh4dzRqd1hFZ1haTGdnUURRUzhUK0xmRmJOeGpaTktDSEdaUXk5a3R5Y1MyNUhvUE1MYWtENkxjdk13a0pPUFdKRFBraUREUVc0eFQ2Znk0R1dtWGJIamx2WUZ3L0grd0ZVSDJqc0VON1h4VkxCd0ROZlYzYzdhV1N1Y3doQUF2VDBWcHBoVVdOaXQyZmlwMUI0SE9GcGVYZ29aVmh5Tlg5UW1MUzlOeDBMNm84MGtBMGNHUlA2VndNVktYREgyWUlud1VoWHk1Qk9jeU5FZE9CL1dHblMwTXhYbUc0YnZPeUpqTzJZZ3hORFhjOE10UTdwcW5DbDBQWndvaXhCcUxiSUY0Sk9rRW5PWDlpUUJjczNwdmVQSHhhSi9seUVRYnFDUnlnSjJLQStHb05WTEdQZXBia21LSUVRNDZCeFphRUxWNjkzSDZORUFUbEU1RjJ5c3lSOVlVL3E2b0Fva0VYcDZTbldmYzRvTjZ1eWZ2Vlo3b215WitQTlpEcUEzV2J3bFpRUGFRZHYxQ1pwbmQzSDVHNVFLSWREaldzb1RlN25Qa0hBcFVzN0lNYVYwRXF0TExuQ1Q5UzRjQ1JkQmtPRE1tdWJIeUJ4UVRTb1l5VjRnTStEU1dyODduVEE1WHhVc0xVdnBZRUMzZ2pyb2FnNk85WUEwRmtzTXZaSWVuVFJORjFhVWJ1cjhFK2NYZXJFUVlDNTBKT0h6WmtxZXhBb2FPSVowcTlaQUxzTmJuR2dNQVJyOTlSOFp4bW9NTHJnRUU1bEVObHZOcXp2S3A0UWIyQTEvc2dMeHpLTmdVM25jaGJNaE9TaURWUVQ2MDFWVzJ0Vnk0NFJLUWdGUk8vVG1pSFF3MUxIenh2L29JUVpMd0J6eHNHS1V1Mkw0STRweTg4RjkyUHk0Z0dmRVpYbHd2UTczaVVwcnF5SEhDU1pCMkM3dnN5cHljNnFpVlJBTTJZM01YSDdsQlBaNnJTZDl3eEVkVzhON1MxeVNsZ0s1K0xrenRxblYvTEZSdXdCZHJYU0dZbXdrRFVpZEhuOUtmTUNpd1BwVFlNUk0rQnZVZUdjM1JhWFJWdHJnVEFyTXFWUjI2REhLZXhKeXJ3ZHhNMDN6Sm9Jc3N1QjBUR2V4ZkVqa3FScjlQT2h6OHlldks0TzJvUTFiUlFOSVdCRWc0UldBTlJCb0lvMW50K1VXbXRVbllNQlA2S3g5YitiVkRseTdLZG9JR0d3aFdxQUJEbTNMNnM0U1Zhb1BxMlFlTlpkamxnRnYzdnhLVFV2TTZIL1RXY1oxdk41SWFNL0ttNGxnaUFUTmt5WCs2REs5NlUyZkJFTzJvdWZFa285OXNoRlFkUnRVSjRvMG5ncjdhOTB2QnRrQk0wVUYvQUFZdWtYSG5FK2k5YmdvNUh6U0MxaUVudXNNU2FLN29mZUw5ZTUvZk41S1lNU2lsTDRnd3FBSC9zUVRacktOSkF4VDVYYlRwaWpOb2ZPd2FxeXZVVlRIV3NOZUJsZ211UWRJcGd1eDFlb3l3TzNxV0VHcWdlTVRJaElBaHJTVllOUzhRRkNmNlpESzN1cXZxdUdIMktwS1hXQWZxYkU0MFVsb2swa0ZQOE9yY1FkMFArMm5ZTU5CVCtpc2JiVzM3NVBBMTI2MnBrNVJUQnVIdThhSU9meVNsTzhNOWljVk5FTCtXTGlzMml5SHljZ2FDcEYzbEY4TlArbzhNRUE2VzRUR1Z5b3cwRXB4V2ZiMUViQlFhb2xmc2dhQjF1b0huZmpyU3VjYUtqNzRNb1ZRVnhOUlY1TGZwQ0oxNzFhM2R0U2lGNm9pZG5yVTZQeThVWkNDYjVEcTlMbCsyUmtxTk5KMFVXekc3eTV3aU1OYzVBY0xqL0tEUks2Z0h4QXl0cmtITGZRNjFyc2pud1J4T1pvWW1xbkRjTlZkUTcxbmppTTlCU2xPMGlLOFlaQ0dia0ZxOElYbGNNT0VwUkJTR0NIM0JUZk5ERDZzVWJDRzZHUVZJUWdBRTMwRUtVSnduUktVQlM1OUZPSnhCUE0yNklCSFEweDNKZ3FObm5EQVJDZ1JaQ0NOQlNONFFjUzRvekVEam5PcTljVlFNT0tCQXU3a1ZLL1NaSjgwa2NxOTZXWGRha1hhK0xMSGdWdVhFVU5IblVrOHRBNEJKRUlCYjJBdzVvREphY0c3Sk5tamlVOExwRUhoRTJkUjZ0UWlEVEN2UFlBUzZkRUdjZ3NNb201eDZxNVFnb2NhZlozd0w3dkZKdkl6SVhZU0IybHVsVjZnZTNjWFlNcEJZVUdHMTgrMWU0ODIwSFN0ZkFuWW84ZW9BYVl0Z1UwOXdHQ1psUVQ0UVVuK2UwbDF4NW55aU5lTWNacUNlSGpOUFg1Z3lFZC9zUjhoNEgrM3c2b2l4QWpqQlFUUzI4eThGekxUc0dBdmU5NStramc3Tmk4N1I5TXBGS0FweDFtYUdKdHRBRnVpK0N5NUtjU2hwcmVBWmE0dWVad3E1L1JONURmam1jV1ZBVERNVFpRRm4vaWdrdGlha2w1UEIzNmg4Mk1QNG9BNGx4Umk5bGdtSGN3TVlhQk82Ynp4YTVPWG53Rm14T2QxV0g1TUVPSjdraWZJYnVpK2gyU1kwbFZURXFCUzF4dDdyaFhYTVZXM3RPTytUR3l5OGd6a0Rxc3hmWWJQdUhDamp3aVYrSVRLZi9hUkNyRW1VZ0ZZK3NoM3gzTmVRR1d1T2VTYlorbGtSVk9nRVpDalhyY0xUTWh6Z1YxZkpiQy9MU0ZRSWF4N3l0Mmc1UHhMLytrSTFuYUduYjQxdnlWS2NmT25TTWxjNFVGR2NnOWFFSUJISHY4TldFb2VETHFlVGZRS3pIeDZVaXhxU2lES1FpK29vWUdGKzdheVFFalRtMkt4ek04djBmRmtYcDMyQ2dHeDUzajgrbEVzeFY3WmRQVGJuSjhCaGJZdVdCR1hUTVd3cWN4SVZxc0VEWWlRZ292dVdWMXp3MEI5dDBQMVlQclNPSWNRWmFsS0gxUVBkcGl5R09Cd1RDOWNMSnZoQ2M1dDJXS0huY2hmcy9UaE8rSStVeVg4Qmh6c3FnK29ndkRrdDhJVGcwRjRzMFRZT0wyL1Q0b1BxSXBwYkFiUzNMVlJ3SWg4SWgwVko0MmlLWWdBQ2NHNmlzNXJySEUvNjM0ZTBiTzlKcHRnOFlZMnRDVDgydWhsZmkxRGdEZ1NJZVY5SDFLMjcwUTRxSGFSYnpEWnhrOHlWTUEwRkg2bEJjVThpc0U0Q05rU1NnOG1pbTZqbDBXTEw5TnlHTVBma1BLSHVEY1VIZnZGN1NIYzJSbUNTMHlQd0N2U05BNk1tMVpFVkVjN0VOMG1PWVkrQ0FsZzRZSTUyczhKVGdiQnJLOWxrbTZrK2NnU0RRN0xKNjROSjIvUUo2ZmxjdEMzckp4OWVTMTB1QWdmWjlKQW8xZFZzMTRkZm84Y291WStoREVRRElIdEJtaHlacTJ5d0xBYk1JcjFnKzNSOFlmQjVZY0Z3Q09NRkQvd0dnQmg4UGpHQitnVjRUZmdQR0VaKzgxRWNsUDdCbTBjVm5ZeXBtRVArTWNRazZDM3BNWWlYRUdRaVd5VTFXdVVaT3UzNHBZMzgvWk1IQ08wY3luUzdSRWloNTdCUnFHdFBVbE4zR1hBUGdGQXNzL1J5SHhVNzlPcXNHUzY5QXpoT1Q2aThNdmkzR0NHaXpGYnRJdlpVclJ3RmtGdFU0WVp6UTBJUW15cVREL1cxWkxaYU1JK0lQakNnNkdvNmU2M3ZpaTYwNjQrenRVR2ZrRFkrSXFnbmZ4UTI4dlFKMDVrMmFnSUd4ZkdxRlo4aUE0bGQ5N0JScWlrRk43UmRhZk9WcFFva0hLUEEzV2FjcWZIckRGRWpxcEs4Tm1XeDZmaFFXTjI4NlZON0N2c1M2SVJsZ2NPc3JEQXdNcHUzMXA1Zkl0RXY1bmt6bDRlaUh1TlFLemIwanIwMkk1OW56M3dlMHI5Um54RHl4TTJqRm15bFBHaE1JdHExN01TSlRGOUZON1hOZHhVNmhwa01OWEJ4Yml4em5uMFZEQXlqWkY1elhDUzEra051T09wQjBRSW42N1Awa214L0YvbjF5eFdmbjFUNGVNTWpFbDZVT2tNNjFTbnNYRm80dFNLMjdkYTA4S2xNaEo5Q3J0Uk93RkRWTndhV1YrZE1YOFlZZ21POVlBMVZjNm5GS0xvZEwxblVWV0pKMnRrVHg1ZGMrY1NlMUJ6bDU3U2MvdU85VnBsRFRRVm9qQjk4Ny9RK0E0b3VlOTRGUzhIN0tGY0NIbWMvODBMZGxOL3UreVpWZWk3SkxQdU5VWG5IeXBLOTJUM2RxSW80UVFtRW0vSnhUSElDNy93cjlGNG5LVGVZYlJXbk0reENDcC9VV2VLRUcrWlR6MFNZZldiUUNuQURzeFZTRW9sZ0RPVStTM3dBOXlLL29NbVR3b0pQUGtxTkhFK29SSTZvSkgvK0R2dU9ublNJY2ZOMExSMWNUSVZUNzJPd2hXcFg3Q2ZwcnFLVHpMQ0ZFZS84SmdWOUJrb01qTm1tOWtvRWVEZ1ljeFgvQlBzK2xRNmpZSWVRZWNqclNCRVpuMWwzNmc4c3VHK3YzYXYvYUZJekp6ZWg2dENUZVFJRFRTZkR1WUNOa2V4L2ZTcUMwU0s3Yzh4N3YrYTE3NVZ6WWFMK2x0K3M0OURTNytPK3Q2UnYrb0J1bzZCSCs5Tlh1bTBjUlphbkovM2tudWZ0aGVySW5KYlgxdGJXbVowSHd4LzdNUFdHZkdoVWZ2WGY2eGdSb2ZZcXMvNFg3UnRZSy9CRDVMdGtjTUt3WTY1eXZEay9HRzhpcC9Lajd0ZytZdFJheitIeFRTRVMrdWh0UmNGN2twb0lJbHBhNnY1bGxmVUw1aTJ5bGozZzhHQzB2d1VDaEZYdGVNQkphbHBmWTI4b3I0WXoxZlVjVTVwNWtRYm5STXdwTnphNXR2RUpyWlRIUW9SWWNoNHJOVEJ4ZnpWdzFVMFU0VitPYnp1Q2VCQmJLVERMUFVNbGw0V0JjaFN3R2FpbXZIU2M2VTlud0lGTzFzMVlxL2d1dkFhRzluTE5zVDdMdXU1L3Bpd1BWczRwUHl3K1IvQTNIZVdRU3d5OS9VQjNEWXhSVjhzY0loa1JmdHJQcHk1eGZza1A0SjVGalg0elFwMEVCUFRNVnp4RS9hQko1NjIvdjE5ajB6RFR5cVNYY0Y0VlVYRDNQdGRNTmFkQStDYlpWL0ZLd3IvWlg0Tkd1UW95L3JacGJWZTVQRVcybWVsU040TGVQL2laV2Z0MmZTNVh1S2FlUWl2OHNUT1d6ajVlemlCZThRKy9RajU2cnFZc3VXSTVHanRQZkYweDBHNmwyeDRwcU1UV2tJMkF0d3psSXJBNk5jMXlDVm0wckc5NlR2amlZa0xjT3dNZk8zdGlacWF4MG5sMmxqVFNvVTZWbnBqYWZZbFR3dWRHQy9YM0lNMzFOK3Vhdkg2Zm56Y0haRnNleGg4TFZnVEMyLzE3VVJzaFMwa0ZNRGgxbzFVTzZ5RFgzYWRMZXN4QzFDNnFHR0llUjBoNVpnWTZkdWoxRll5VEJVSUxsaG5tNFBjbFdwZzd0Y0ZmbUlWRTR6K1VXNUk5aHRlQWZrUGlielpjK0l2dmhBdGh0UVppUm5ncm5ENkZXcHQwUXFuMVNuOERsQWp6ZWtiYVEzNXc2cXlkZGtXUHZqbjdqb0pWWnlDeUNpK3ZvVnpuNXBVWi9KL1RZUDRZKy85Uk4zV2k2SytUVTRpSVpoenVzcUtDZjB6OUlmbE5FMzZMbTBqbnV5YUdOWXV1MENZZmpWcCtTQ251c3ltWENPbHYyWllaSlhIbW1TOGtONDV6KzYxZCsxdUMyK3YrTkdiSnBkdVBPWDcwUlFzNUQ2aVdkaitjUVhwcVJoNE9SKzhMRUtUZkl6VzZTdGtQRDV5WHgzLzd5MUxkVUdWU3R3YTVnTnM5RDdMcnA3ZDNFMWpab25IV1JudFh6ZE1yL01Ka1pGUDhIbDBFdlM5TmE0MVlhcnZuaE9Uem52Zlg4OUpScnNxRGZFYzJkZm9aQzYrZThjek9hbTRmc29iWjFuUWVONG5RWTh6UEdPSjVMVnJaK2ppZGIxcUVxOHM4eHJRdWVaNEhmbk15emRycHV4Yy9vZWN3aEFvZ0FJb0FJSUFLSUFDS0FDQ0FDaUFBaWdBZ2dBb2dBSW9BSUlBS0lBQ0tBQ0NBQ2lBQWlnQWdnQW9nQUlvQUlJQUtJQUNLQUNDQUNpQUFpZ0FnZ0FvZ0FJb0FJSUFLSUFDS0FDQ0FDaUFBaWdBZ2dBb2dBSW9BSUlBS0lBQ0tBQ0NBQ2lBQWlnQWdnQW9nQUlvQUlJQUtJQUNLQUNDQUNpQUFpZ0FnZ0FvZ0FJb0FJSUFLSUFDS0FDQ0FDaUFBaWdBZ2dBb2dBSW9BSUlBS0lBQ0tBQ0NBQ2lBQWlnQWdnQW9nQUlvQUlJQUtJQUNLQUNDQUNpQUFpZ0FnZ0FvZ0FJb0FJSUFLSUFDS0FDQ0FDaUFBaWdBZ2dBb2dBSW9BSUlBS0lBQ0tBQ0NBQ2lBQWlnQWdnQW9nQUlvQUlJQUtJQUNLQUNDQUNpQUFpZ0FnZ0FvZ0FJb0FJSUFLSUFDS0FDQ0FDaUFBaWdBZ2dBb2dBSW9BSUlBS0lBQ0tBQ0NBQ2lBQWlnQWdnQW9nQUlvQUlJQUtJQUNLQUNDQUNpQUFpZ0FnZ0FvZ0FJb0FJSUFLSUFDS0FDQ0FDaUFBaWdBZ2dBb2pBZHdzQ1g5b0s2ZW5xQ3lGRUpOMFdCTnp2aERRN0ppRkVKTjBXQkpxbkljMzJweUZFSk4wV0JBWmtFbWkzU0c1SzJ1ZE9OMlU2UitJcjc4NVIrYnU2YW8vVUEvMHZrZWNGYlkyUUYwVTZ4N3RBd2p4cERvSGZQVlhYeUhhZ3N5dUtOaURFUXNCUTdLQ0JBaWluSkJUVWJKRTFqc2lCU0xjSmVVNmtNNytMVHhBMFVHYjBYTFhlQ0JrTjBoVkpZc0hGZmJzSlV0REZDVWpQK200RVErcldMU2tFc0szTFRKYkVvL2Uzd0R4b29DelllWFdPeUEyamNwazhKU2xQa3FkbE9sT2lBOFo1Ni8rZ2dUS0J4eXF0RVBNc1laWHNLSEYzZEZVNlMrcDM3M252RjV3Vk5GQVc3THc2SmZLc1VibWEwNnNaNGlDTEJncGlrcDRTQ05PR0lYdlg5T0xDT05GQVlhaWtwZlhOdzU3UTA1KzAwa0w1MEVDaHNLUWsxb3dKVXd4TXFaU0NvdG5RUU5IWUpKY3NHMHZPUm1CUlNwYVJ3SUVHU2dBb3RuakJIN1FCNXdyWmkrWFBVSWdHeWdDYXJGTHhiWHNvOFloc3lqSkxDVFJRTGlEYjZ1Q0F5bW5Zdnd4Q0ErVXkwRUEvN0hGem5oMkU2SUlHQ2dFbFBhbEtYbmFIZWw1cTVRSklieDBOcE9OeHhoeGN5bW5QcnFqL1JmZWRkcGFqbVJyb2kxZmVPMkk5K09qdnVmZjlsZWpMUlg0WE5QTVFzczg3ODFWeUg5R1hwNnk5bktXQjFvanIzZGcvUk1pSmxldkdyTDIyVjgrN0VKQm00b0lMNUNQT2dGeTEwY3dzRGRUL0phZEJ6MzgzeU50SFRzRU5IQVhiNk0rc1pXaHhtN3dNR3NNZFd6WGt2aldEZGpNMFVHbmFkWmJwTlgyZlhkVWYrYjUveWFENG5GVHhYd21weXlEM2h1TXNrV2RzNkRoREF5M0RzRm9reEZrOG5WRE5ZWDBkMGZmRmZoWjlma0IrUkxKS3I4S3J4TXFtYUlZR0dtNDd6aW9oTjlyZzVlQlpKL2JQUlpqZ21mNVo5NTIreWN1Z01iMG02aEgxZVlKVXFmaVlDc3FOMUVReWFZa1pHcWg1d0tiTmgvak1MeFBqSUV2VDY4SmtmSjlXeVE4Wm0zVlF2d2JPSXZCY2wrRkVJQkh4aWRic0RGU2tBd3FhSTd1ZTJrWGlHM3lCbmx3WVF1ZEVxdHFXUTI4Q3RINllpd09yUlQwUks5YnNERlNpR2l5RGVsUjdlQ29XdmtyeUpOM1d2Mk81a2xiRTkxR3JER3NTRmlTc3VWSDJJYThQNzhic0RMUkN2K0k3VWgvemdZdDdNVnluQzBWZGt0dWRCWExzYVU2aklickUwbGZ1WjNZR3FsSnpES1dIYzBwRWRDaDNKMjZuZ0EzWmkyVmhxakUxRk1TcjNGNzV0SnVkZ1dvN29HbEh4ZFlRMEczbjAzMHVhcXRiN3Bwd2RvZFhRVE1JNHVncjl6TTdBelhxb0d5THlNOHNvT1d0M09yUGdRRDVuVWhmaEFzdm1ZQmFoMm9vNWxKeWRnYWlha1BrSm05TXFubS9qTTNWYjN1Vmh6enFLZm9DYnBEZUlzSmUrWnFhbllHb25yQnl5azlqYThUKy9YQStMTExWRnR0VC9TdEdpRkVqTmpabmJHVzJCb0oxNTFnb0NNdVJTRjdvdC9qYWQwbnoyQXUyWXRUWkdtaEpCWEgrNWVoQ0cwZ2NrWTYxTCtsaHc3ZHJwVnV6TlJDRU5uV3V0alVmWUFXR1BFTDRKVU5IT3hzRkI3NmZSNmlzTzFzRERkVzZBOXNnK1d0T3FjMkZUQng2aDZMNnI3bjZ0aHo0YkEza1czZWc0ZTBMYVkrQTBqMDJWOWIxOFVhSW5SdnZHZis2d2JjTmdrT2ZlcUN2RjVLd3lFYWE5MWQwQVB5RERGY0ZMZHQ3cGpQSXZ3MDZsS2VtMlJTZm4xcmUzT21wWHcrRGFnRHJUcWlHODN3ZnBHK0RiRzNrUW1HWUxaSGQzZk9WaUxjYzVSL20rVDRJVlBkdGd5Q0lrMmNLczRYVGZtc3NmbXRwOXpuY1AveGcxMml0UmlJZnJiNnFObE1YQjQzdDhxYjVScTd3T3FYS2hVM1JIVkJadjF6Zy9xRTFNam8xei9kQm9LcHZHd1JiMW0yZ3JGeUdVSnVlSWF4cGF3N2NkYjBBdlN0cld5TWdaSGhtT29OZ2dtOXlIY2VFTGFwSDh1UW5nKzd6VW9YK2JLdXFYUzZBTDZmZmpTeFlDTFZuYXFBRzhmWjBvRHNrSi9TMUJYOHUra1BQc2VVSEk2d3pjTkJETzdac0lkUU9HT2o3WHlzR3VjQ3RmUCtIUlZLOHYzYlhTQ1Q1TzRRcEtLbXRqdUQ1anFoMXc1QnpJYlBORTZjdDc3bG9ENDY4Z3g1MlI1bXpSNmFCWVBFMm82dkR3Slp5SXcxVGlDUWlQeWFGSUk1K29tRERTZWNFd0ViMUlmbFgxaDBwQzN4NUZ6THRmVW5KbkFBRFVhVGtBNksxVTFuSG9SL3dHMU9WTXVuekxJSkpueC9BSkw2amdDUjEwb3QwS2IzNHp6TDVJT3VPN01tUWZYSzFiaUZHZ0MrSVdid2hSZmNCKzEyWm93bjZFeGdqUnFkTVcybVlkalVtbUZQVUt2UUJBeDNEeTRZUFlQSnU3NTlWTXRXL2toMHp4SmJFY015alhWVzVIU2FtQmRqVHoyL1VBeVpVUzRkSHBremJpZ05TRVV5NkpKaXRvaGE0dUYybzF0cUhQeGYvZ2FoYTl5aFZkbFRhMFFkeHBuNldteUQ3WVY5Vm10ZjlEbncvWk00Z3lxUTNIc0drUzRMQmNGVTA1ZElodDJETVRGRjQ0ZDR0NHl2U0JZcll3a2szWDBjZStMRVAvWXdMVUJOeTkxOWUrMGt1YXdCWi9aK3BnNE5aZlpseUlLWWt4blZVQkpNdWFld2JaNGQwQmgyK0tWOFA1cWIyb1JsWnRjaWszTXpidXg3QUxCOHhsbUVxVEkzdFZkK2NMblJaRXZ3Q295QlRVQkxZdFN2NFY4anp6dVBUaWNoZThIZlBXQmFjUDRhZkVON3E1dXhWYjNyZkc5N2pQZmRja1lELzI4azN0SkRlY1VydDk1a3RmZTcwd0NDRk1BVWsxWHpqck5nbTk1SlBHVUl1YkhiTjhQaU84MWxiUHlJT3c4UXdVQmhMU3BvdWFlRktYZFZidjNQNmNaVzc0S25LdmFNWjlxQW9aMVBlUnUxSnlxdkpwYXBmMXBmMkhIMnpKeW1IRXBldjZyb2VIT2Zvb0QxSk9aUzRmRlZYallPZDdEMjBKeW03RHBldzV2S3hyVTdaazJSTG8wc2haN3hycXh2MkpOblM2RkxJNmV6YjZvWTlTYlkwdWd4eWlxNnRYdGlUWkV1alN5Rm4xYnl3eTl3cmU1SXlxM0FaS3g2OXcxYXY3RW15cGRHbGtHUGpudFlEd3A2a1N3R3NwVTU0L3dxRERXSDJKTm5RNXRMSUdGanpjUFlrWFJwd0xYU2tJSDdzbjF1V1BVbTVWYmxNQXRiZmI2czM5aVRaMHNpeW5QOEh6cG9YYm5UYkJwRUFBQUFBU1VWT1JLNUNZSUk9Igp9Cg=="/>
    </extobj>
    <extobj name="334E55B0-647D-440b-865C-3EC943EB4CBC-3">
      <extobjdata type="334E55B0-647D-440b-865C-3EC943EB4CBC" data="ewoJIkltZ1NldHRpbmdKc29uIiA6ICJ7XCJkcGlcIjpcIjYwMFwiLFwiZm9ybWF0XCI6XCJQTkdcIixcInRyYW5zcGFyZW50XCI6dHJ1ZSxcImF1dG9cIjpmYWxzZX0iLAoJIkxhdGV4IiA6ICJYRnNnWEhocFgya2dYRjA9IiwKCSJMYXRleEltZ0Jhc2U2NCIgOiAiaVZCT1J3MEtHZ29BQUFBTlNVaEVVZ0FBQURnQUFBQkxCQU1BQUFEWEhsbENBQUFBTUZCTVZFWC8vLzhBQUFBQUFBQUFBQUFBQUFBQUFBQUFBQUFBQUFBQUFBQUFBQUFBQUFBQUFBQUFBQUFBQUFBQUFBQUFBQUF2M2FCN0FBQUFEM1JTVGxNQTNabEV6WGFyaVdZaTc3c3lFRlRzaVhabkFBQUFDWEJJV1hNQUFBN0VBQUFPeEFHVkt3NGJBQUFDdlVsRVFWUklEWDFWdld0VFVSUS9TWm9teitRbFZYQlFrUGdmTkpNT0R1MVFSQkJKZFZRa280SkRNZ2xPOWgrUXhrWEJwWUtkWEZKQkVBVjlXWFNUdGlBSWRqQ091c2pUbXVxcit2T2MrKzVIZlIrNXc3dS9jMzczM0hzKzdybVB5STBqRHFaUWFUZWxjb3J5eE9FVUt1NmxWRTVSK2VGd0NsVy9wVlJPNFVXWG5pNHRYUnM1alVQK1JhaVJaZThGd0c2Yi9FK1JXMitRM3dPdUl6dzhSSVpiWDRCSDlPWTR3bWNEczk3T1JkNXp5MG9Kd0pzdUpsUlduQVhDWE1NdThOdXVUSUE2QjloUDZLdzRBMlJFcCtrRlpFV25TVTdPSDd0TkV2Q1JHMG1ka1V0TUxoc2hPVmVaYkNlVlJxNHdPVEJDY2k0enVaVlVHcmt4emRLYmRpWjFwbmhMWDRFNWMwWnE1b3I5VFNtdG9vVm84UG9HMzh1eFZUbXdBd3pacTV5U3p3T1R0K1RmeThwVVhlemtYcm91ckhkZTZwMjdXRG45Wklqb3JFdnhHblJIN3NDc2NtN01ZMThKZml1ak13UDhWT1IyVmpVWGNGS1JXWWJrZlZiY2JQNGRJZXBHdWNVa2IxcGVhL2t0UkxTWmxUTGxESDk2K1oxQVBySmVDRzFaemZLbjlHSjlXZmdhZnVsbGJ2S0QzVTQ0WUxtUTBiYmJFNXBSTVRSMWdwMGRVZENub2pxdGFlcm0yR29vcDBtbG1zREk2UlVxc0JlSFZCQUY0RVNDWE4wZ1dsT244Zk9rSER1d29EVW11cTJDa0ViWis2OHN2cVJzR05leGwyUzlvMFRjN0d4TzlJRko3TGNGdXNFTm9nUlA3aXlpVzQ1aDlORUVlRmRJNE54QmRoWGZ0VGdmczVNRFczZndVSlArNVpnTnJ4cGpEcUZ2TUoySldUelhHbjVmQnBhays4b3I3YjhrTCs0RnZhQVJLR1A5Nmk1SVRSckhySEg4VytGNnlPaUpQNUovTzA2SjdVaEVIOUlvbTNPQ3pYalA1RmdFZnJWR2JMNGkySTRId0lvSUZYbTRWZjR0UmNUUHAwcEVXZHEvRnZlbnBmbEhvSEJkSXVrdVdyMENKWlB1SUtLaSs5RzhXeGEyb3NyUFlCdm5jVUd0bDA4aGxNUFdiUDlmZWZ6S2NzUjMvQTZWaGpsdDArZ2d6SDlZdlp1dGRWc3l2ZVUvYnd0dEM5Y2hLUmNBQUFBQVNVVk9SSzVDWUlJPSIKfQo="/>
    </extobj>
    <extobj name="334E55B0-647D-440b-865C-3EC943EB4CBC-4">
      <extobjdata type="334E55B0-647D-440b-865C-3EC943EB4CBC" data="ewoJIkltZ1NldHRpbmdKc29uIiA6ICJ7XCJkcGlcIjpcIjYwMFwiLFwiZm9ybWF0XCI6XCJQTkdcIixcInRyYW5zcGFyZW50XCI6dHJ1ZSxcImF1dG9cIjpmYWxzZX0iLAoJIkxhdGV4IiA6ICJYRnNnU3loNFgya3NJSGhmYWlrZ1BTQmNjR2hwS0hoZmFTa2dYR05rYjNRZ1hIQm9hU2g0WDJvcElGeGQiLAoJIkxhdGV4SW1nQmFzZTY0IiA6ICJpVkJPUncwS0dnb0FBQUFOU1VoRVVnQUFBM0VBQUFCWEJBTUFBQUJZUjlISkFBQUFNRkJNVkVYLy8vOEFBQUFBQUFBQUFBQUFBQUFBQUFBQUFBQUFBQUFBQUFBQUFBQUFBQUFBQUFBQUFBQUFBQUFBQUFBQUFBQXYzYUI3QUFBQUQzUlNUbE1BRU4zdnpabDJSTHVKcTJZaVZETERpNllKQUFBQUNYQklXWE1BQUE3RUFBQU94QUdWS3c0YkFBQVhtRWxFUVZSNEFlMWRYV3kweDFWKzF6L3J2MTNiU2doRVJNZ21MYVVxRWV2Mmk5U2dwdDF0RXY0RWFOMmJTb1dLTlJJWElGVmFTd0cxTjlXYWhFZ29wVm9MaElUZ1lnMEZMcURJTGdRcFZFRzdTZ1JxaFpDdDlBYWhTbXVwUVNCdS9OWDJWNzU4WDVMaG1mL2Y5OTJaZDlkUkkvRmU3TTZjT1hQbW1UTXo1NXlaZWRmT3N0VG45ZjNVR3FYNFh6c3BWYTFFcGZxUHgxZWFPYXBFYmRZK0ZvL1Y1Vnk4R3Jta0c4blAzYjBSc1FHaG5TY0R4QnpTckZFbGE3TnhrSU5zTXZuNG5jazhzK0NvTkQ0NUN6R1RaYXlTODhsTWttUFdxSksxK2NEMXBzU1MrTDFNM2gxam1XV3ZYWmJGbU5hbC92K204TThXVmJvMmE4MGZUWUZyOExidkc1a2JUYTZUc2hnTFlOVS83aFl1a0NTSE9nMnFiNTI1alpmUTVvVXpvU3NOY3V2Ujl6L3p6RlB2dTBYdUNQbFZjdldSUjBFaGU3ckJWWEtvTXplY0dsL1B2b0hsdDEyWngyKzZsT0w4RktqNjdzaVYwV2FkdEN5QVMwUS9NalJZa0tSZHpUcVFoWnAwWTZrVmNqUnoyUnZmZFVTdWtBT0hNaUU3QlNxeTZjZ3VwYzNCUFZ2S2IvN3k3N0tCdW43eE02K0lrcVd2TU1ybFgra0dsNGpiYzF2S2JIT043ODFXSHFSZGJEc2llNTQ2SFFZdld4clYrcVVqcTV3MjUwd2J5Q1V1WTZDK3AwY0p4QTRvWHpZcEQ2WTVCUWRwYXZZMEplcUxFOTdkdGZrcXpXUy9YUnBWVmJvaENhR2NObXZFaSs1WE1VNUhVaXI3SGhMeVZZdlF2Z0hYWXpWZ1phcGsyOHJQSU9PNm1nWEhhMFEwVVJxVjUyTkxhclBycnQxc0RpTzNiMEh2azkrMzhtdmtMU3QvMDVsbVl2UXdHUThaMlR4RGwyQVhCM05sVVcwNHlpdXJ6WGt2U3R6Q3lGbFFxOFF4SlZ2RU1UWVcrK3d6dzFtYnkvVXJHMlJGQmRJMnZUQlhGdFhGamkyMnJEYlhQSE01SnNTT0hBZDNOKzIyanBQZHVWMC9OVGVYYnN1S202ZzZjZGxxbVlpckxLcnVrUTJ1dERZYnJzL3FJRUF4WmErNjRjaDZtUmxxU2t4TjE0bTMvVW9WWWZNdk8wYmtvb3dSS1l1cWYyS0JLYS9OTVRtekpHVU5Rc3lEb0Zyak1iczhXeTR6UXgwWmFkbUdZOTNTYXZ2Y3JxdnBseklpSlZFNUxyVzhOdWVJYlhjcmNITzNqYzZPSGN1Q3pWQ1pHV3BJVEU5Mi9iMUx1aENqaHVOcVNrNzdjcWhjSDF0ZW0xWGJObVoxakZ4TDkzTEZ0WlZaMXA5MXdLQmJ5MGx0T2JNcmh5MmE3TGlhWmMvWFIwa3FoOHIxc2VXMVdTRzJLVnJFeUIwcTVKWDJKMVJhSkNyRTIwaTRMTFBPcjg3WTBUbXVacXZjaHJFY0tzZkhUcVBOWTl2UjJkdTVaOTI0TXN1cVpPYmJxMGtqdlVUY01HcFNqZUp5eDlWMGphbGFYTkVxTFlmSzhiSFRhTE5uR3NjczI4S2FVd0NyZ1Q3TnZjdjdjQXFHT0xwV0FFc2xYRmZUS0NtOUZDckh4MDZqelExN0pIckVtT0RISC9WVmMyR1B0TTl3QTVSK1lBYVZiOFp4TmV0R2g1T0Vsa0xsK05ocHRMbHNXNzhCMGZsWEwwZCtWem96MWFJdlAwUVpsdk5FSVZHZ09hNW1VWGM0cDBJT3VSUXF4OGRPbzgwMU8rSm82KzFjM1RsNTVoMXdUelZ6dWpWVDhtbTU2QzhIZytOcU5xejlhMDZkRUxrVUtzY3lUNlBOR2pHamZITTcxM0dPR2hoNlhMNkdlbkd6dERsbjZ6SmRhNDZyNlZuNzF3VFJaVkE1UG5ZNmJUYk1mUzY5Rlc5eDlEOXdkUjdveGtwWnJ4Q1FGVTFhZFk1U295c0dHYnNIRm5rZ08yeFJJekpsVUZYdE0rSHB0SGxNako2c1lPVDRkbTZwK1RzaDlBdWVWNmo5Y2VPREo1UzE5Z2ZrUTJlaE9qbTBiejUzK1NWVzlNM0c1ZC9tOEhEeTJ1d1craU4vMGlCWFAvMDVvN20yNTdnamdTV2pxdnpqbnhQeStLZEh1dkhwdERrMHJRVjk2MlNmU2U2K3FSc3dVaHZ1cm5pOVQ2NElXN1lEY29zbkRQYUM1SDhUMG1SV2NJVmM4VVF1ODdwbDBYUFpKaGRVWGlMa2tyeVBrRi9Rdk1UZTBHWlpMTEJVVkk4Z2htaGNOc2sxbStjTXdIVGF2RERkL3daR2pzbDhPT2ZFcVdkeVU4N2g1U3ZaUTlTYUxWOTlMVnZxdTNmMVRGam9ZNDM4eEtqU29ldTkvN0hON0F2Rmg2SEVQNFFMeVp4RXEvWEp2VmZnYWg3cGs0OUxYdmlIYzVsbTMvSEEwbEI5ZzVDL0dWM3NWRjRtVjhveVRhZk5EZlBtdENlMmMrdU5uSWhyWUs1UTlIU1I2YlNMTVBTNGxXVnJiVWNObGs2c0RJdC9xdVJldGtvUFNGNXlKNFRGaXd1TUk1dFFLb2VKY21lVTBlM2NlcHRJWHdEL1lBdUxCNWFFNmlGQ1BwdGxkRHYzQmxFblU5TnBjdzdhVTg5QWJPZUc3djJxNU9nN1c2dkJrN1JrbnJ5OVFnZWdJNzJrWk0vOVh1RS9UR2lTczBHTGpyL25QcTJheHprV3dHS2FtQm13UnRoMmJvWElWMDJYN1YxUmxnQXNCUlVteUNFQXN1M2NRTDM5TzUwMlY4MHpaN0dkbytmT3pzNUQ2S1ZweGpOWVpId0FGc25seFZzWnUyZzRtcWhBeGpCa0k0Nmgva25henBpWTA4ZVgwSEZXdXM4UlFYbVlYRkVYenJkekEvSmhYbVhlaVZzVGdDV2dxdlFKTzQ5aVNvVmozK1NOVDZkTmpKTHVOZ2JzTnFMRU5rWXc3SGtjOGltL2hhMGkydGlGcTBPdFF5MnNJRldUY1JDNW9wNnhQMkhOZGUwak9pNjQ4bCtmejN0R2dhYlhtOXhDOHUzY2doeXdEZnVLUHdWWUVGV2daWkMrUTVpRkZOdTV0cHorMDJrVFdsY2RGZHU1WisvUVJZY2g5QjdzMi9kTVlwc1BGQUprS21RZVgvdG1jVzU2NFUxZU5DUnNUSnI2NUNaWVpSenl1ZytpdFp6SGVoOURTQnlMc2VJbmh3Z01UMWpCcWIzTFR3RVdSQlhFajF2UEExb2dqa3d2eUgzR05xVTJJVlZwbTIvbmNKMEttWGFQV0V0WmhxSGxIZWI1TlhHNWg5R25XMHlzT2NObmlpckJyK0VPSjNkNWw3RG1qb0o4Z2lpN2F2SDBjb1lOWkFyR2VkRE5GaU9KazhPK2NKMDlvVVhCbmdJc2lNcHBsbWZINHZ4Q0hKa3VDd2MxcFRiVjdFTWpiRHRYNmVNNkZib00zYUJpY2FsaEJ2ODhuenMwd3FCbXM5WUltMWdPMy94c2l2SHZjSG12MmliTDVHVHBVeFpiT09UVlp1N1FCWDUvMnBNeGliQXdYVEZpUTNzNXB3QUxvbkpBc2l4R2lQOGlTUnlaWXFLei9rK3BUU3l2UTluY0JuU1JmWWVhNUI1Uys1S3N2N0VvejNVdUcrL3dEQmJiYlpwYStyWlJXSkNzeTR0NFRCREc5c1ZSQVRlaWl0aTFuQ3NGOHhNaEZCNTVjbmdxbHNIQTJvOGtBWXRHZFNFZGtqZ3loY3BiRk11MDJqUXNGY2JyZW8wTkpMMGJQNkRTN1FlTGEyUlErb2M4Z3hGdkdXU1dmSVA1WkpmSzg4dkN6ZUhPbEc0bXZPZnZmc29tYllUWmJLYkNIUHJEc2NyYk9VQm1GVHBXOEZNRWJMMHQ5NENpcFdoVURXa3k1TzJjbU9nSjJxUk51bHFCOWxvQ1NqWWc1TTd4MnpSSFl3NCtTV1VaKzhhdkRqWU5naHpHVTJJSExtREJ2RG95T08ya3NCcVVLUlJNd0pyc1d4V2lkV1RWTWpOZGFmemw3UnhHanJWeGJMMkVXQVRzMUYzNFFWUXZYZStaN2RJMHVyUE5hZkoyamp1WExGNmJRb3l0RlhQazJoaXZ5eEZyQmFuQVNaYlQxbWM0SUxvZmM0UlMxM2NnU3YydnhVTk9ROWpBdHhVMkMyTFVFNHV5SWZWdVVSTXltQ0tpb1kxM2VEVzBjVVpUOXNnVkFldTRnVThJRlJUa2hVZVkxMEk3MHRVMENWc2U4ZHFrU0QydFlPUzJhUUY5TUZ4eXBYU1EzT1JVNHhNT3pTZXlzeE9EaVNYQmVlTFN2RHlHOTdaSHBHNU5MbVpST0crZUZnUXFUQ1FCelRabmtyZHphR09QVXZyV211TTg3RkRIQTlhM28xQ3FTdW11WlRWMnB1RDF1eS9ubmZTeDBETXpOZkhhcEExNFdzbWFJajVtTWIreVhwZ29uZ1Zrd2FkR3FWTU4zdzh0aFphc3JzRlQ4RDR0bDRiOElwK1N1aVNrSTEwYWtVSnZ4RHlTdDNOYm9udnQ0TndKQWV1NWdYTUlWUjlxTzdBQlliM2Y1eFI1TzRmN2F6WnlDT1Z0VnA0TGFKTVdlRm94Um81djUzaDF6QWMxb3B4Q1A4TnRBY21ibWtlay9tM2trVHdDMUhmb0VVSDQ0cVpOaFNKdFFtcHVvQVQwOTNoZE9aYmhrUXNCcTMzYmFUV0VxZ0cxYmR0ODBLcFl2OHZDcWN1eFROQW1GZWxxQlFmeFFqRGZ6b2xtNlhFS004WVdqSEJiT2U3S3Fobk1qSlVIQ0JZclltaDJxOEtZUkZORkY5TFY5SVNmQzQ5Y0ZMQVFxbU9vN2NCR0JQOTB4Q25TeDBLM1RMWFRhbE5ieXcwMHExckY3UEY4TFQwbGNaWUQ1Yzl4VjBwVWJxSmp0SmZMaElKNTZTbUttQXJLb0NwaHNOWmxCd2ZDbDRiOVhCU3dFS29lOFNZalNDY2MyNFZZSWxpRmIxSEt0TnBzcXVXTk52VDJhZ2dNSTk2aS9uU2lJVkVROGdxNlRrRXF4Nko3TlVJNjhwZ0tDRkpWaU5EbGJHeUw4TUtPTGFXTUtHQWhWTmdCdUk1am9QUW9mU3pXMmc1dGFWcHQ2cEZERzdwWnVnQjNaVS9rZDdpdHJSeDNKV3ZsZlFmOVk0aDV3NWhSb2ZKSk5FeHVwaXBNYytGcVZOUEJrVk9saFlLRHFQN3poWDJuRWw3M0VCVHBZNlcrcHRXbWp1L2FhdGVEcG1BQy9ZQVp4SkVERE5teFp5RjhuaEFsMmo5dUJBeDNTR0FlRFViaGdKZk52OE8vY2RMQURGWm1uNkVJQVhIQUlsRTFGUGptT1pjL0ZGcWNWcHVxVjNRN2QxdGdaNGNnYW91Z2lEQTc3cFJDV1Nmby9WU2wzQVNReC8xbGxTMFZZSml5NHUvbmRKQWdYWTB5OEFPNVJUY2x4d0VMb3pMbHNMU0tqcFNQbGJaNFNtM0NNaHp4MW5BcWEyNnYra1F0YzRVR2svRk1aVlNpVVRLQWdQcTJsWkNpUlBCVVB1RitEaU4zeU9WTFY5T1RIUmtISW1qNkJ5b2lnQVZSK2Qxb1NoY2tmYXdNTGVrN0JOTm9FNXNMMFN0NFY1bWs3YU56bm1EelNraGh4TmpMZzdLdkMrSVhidjJNS3M1UGJDbFB1bmFrdUg3dzZjYy9wVElpNFZ5aWNTckZsL1BJTUVUS1FVaXd4OVBINHJzdlBXZndrbTNMQTdiMC9PT2lKcGREUDRPb2RMRk10YVhwV2hVK0ZsNjN4UXBqdFFubWtGWXdBMDU0STVCbzJrSk1QSE1KTWg0TWtoaG1Yb1Y5WXVxdzdVbVdWVVRNL1RCNWhqeG1jT1FreDJwcWJOMldMRlh5UkZzQ2tqUTQwc0R4NW1vVEFNT1BleitIbmduWXd0V2cwOXpOWlZ0eVJhakdrQmk3d0NyOTY3WTQwTlY4UVZTNldLYjZzZ1hwWTN2Q3pVRmRFcGJreGJldlRSQ0RXZ0huUHE5SW8wbERCTDB1RVA1Y1U5VmsxQ1FheXdoM1ZlV2Jpa3JqS0l2NTB6b2Q1Uis3TFNtdi8xRmNXN25qbFBER2g1UmpmY09hN0RKQ1RYUVFzM0tQY3pqdm9YQ2lCK3lCZXppbWFQRkM5Um1KcWlzdDBxbVluZzI1Q0JGWWNGaEtKQktlTm1saFVDdm8xWWdXMHQvdVN4UEM4eGc1YVFVNUFaOE5DLzhQc1RIWFhtR08yd042eTlYeExLMlNnYlg1ZVpiUi9yR3hKMG9YN203aTdrZUcwYkpLeDRpY0pDM2xHMmJwZ1BHdkNUczZVRDJkVXluS2tBY01GNUgrc1dFa3Fnc1pXdzQ1QnNRbExkb1duaWh0Z2krc0ZZd3hrNExYT00zdEhHaVllZDZKaVh4OWcxWEI2MmZuU0dERUQxZys2L0ZYNFliYjlBeitrTlBvNTIrL3lJWllFUWJrRTBoRG4wS1JTL0kxdHV6NGdOcGNPWmRrQmZlOVJFbVAvbTZLb1JldUJzYVN2MTVBenpITWFaSURiQTF2ZGpnL05FVFRrYWdRSG5HY3dzZXE5eXFvaEIzZGhUeHRnaU9zRmYycWFOL2N6b0gvRkNPM3B5V3pWRmNhUnBvYjhObURFZDdsYk8wOTl0MFlaVmxUMGtEQkxNTXExQS95MUt4aXpvZzF2U0I4ZDdaRVgyQkZ6R1FQdENWTWkwbElEWVVCRnE3bVFyNlV3cTQ5MGFSNDhvRE53U25PUzdDU09SYVZldHVFKzFqTVZ6bHJzRmFNWFZHZU5uR0hFOWFLUm9TQk1nVHg5NGwyRkU2ZU1IK0ZBQTJ6cWR5VUEweW5KaDVxa2xCMndtdmdzd2ZHTTVYalV3SlpURVl4WW5TUnN1ZEI2bGpoZVVjOEt6NnhDTTNxVmxsY1JyNFB5MTFOclVtZWxQV2d5SE9aWm5NVkdROFl0WE9uNUw3aVk0bG9WRTF1a29TUGZZMWNqYVNnR0cyQ042d1ZCRmNpTUlRSklkdFNKdjJHQjNUUjRucFA0NmNoRENwVThWdWVYVlpQdkRjN0I0R1l2U05Hb3gvSFlHeXBISDVGd2w4czZ6YkZOSmF2cDJJVkg0Rk4yMjlSQjlvZGlXVEpML1J0bjFhbFEwRGZXelgrOXJnNXhmS0FOVEJ4QmpJYXBSTG9FNDJxeHhjODk3SHJUZkpKWGgrZk1kb0VXMWdyOEZJd0JmVEJLWnJjazNNQ3RLL2VvK1lVYXUzdnlTVFZNTFdtcC9mRlQvQXFqVU5XdHJWRHA2MXdZWlRTQUtOb2hERjAyR0tya2E4THBnZVVMVzJPd0dBSERTQ3NXYjZJaVVqOTZQSlZ4bHdOWmlRSHlvVDBqVTduQUt0UVZ5aFdqbTQ0R2hYK0ZQWUkxYmlQN1pxT0kwYWJ0R2xhM2RNS0ZnQVVqYWZTaFg2M1dWSjhqRUZ3dDJWd280b0ZHcUREMHo4NjVWWVdvVE43WHQyakJsS3NaRXJwUTQ3MFpEU1BsZzR3Q2U3QnBHNGlTemNSNHZrbit1MXRzVmFONlNJNUU3L3h5NGNScWpUUFljaU4zMkNCTkRDaWhCeGd0USt3OXdYT3dHMDg4YWc2VEl2TXgzN0QrQTBXdFV5VHRZa1d3MXFCS1R2S3NuLzVvNzl1MDNFaUwvN2xud3B3Ly9BVlJpQWYrclNCbHI3a1BKTDVHcm5jdzFTNmhGbWxZN2JVUEpBbDFFRGUxcGtoSkpuN2kxTUNWV1RIMnhqQ0l5U2VOWllucmVUdGNPY05FMDBaeWp4REtvTzZtdlZqYzliVE9hYk5RUUV3V0NTbjJYaFVjQ3Nuc0UzUXlQOVl5ejFhbTdSbFR5dXdBcERLaDQwUDFUbERTSjJZZVBZWlFYeVl3VUwzK2l5ck54QXBEY2lmWlQvU1Z6YVBCZlpIdWhhT01LN0VlbVRFS3ZtbExIc2RBZE1LdWJkWitYZlRkdEZ5YjU5MFlVZE9XbkJDQ2orWis4Qm83VHI3MXphNXMybldNMzgzV2dETVAxNU9RUFVHdWZ4Y05telY4SlBaVDVsdFl5dCtwdkw1Mm1Rc25sYmdaOUdSRHJtRi8wcnd6Rk9QM3BJYjB6cTVvdis3NE5GYlRScVM2b2N0VVpHdE44bEhvSHM0b2laK3dudTlyN2t3N2tZdSsvWExYK09uSzRMalcrU3FnY0hPc3I4bitQbnR6K3A2TEdYdlQwSHFXdkdOd3gyYlhjSmQ2bE9YVHhQeUphcy9jTy9HcE1vSEp2Y1Z1cmtVVkwrRkg0ZzMzdDhrZDcrbTY5TlVuRFpaSFU4clZUbFV0c2pjWE05d0MxbjlMNW8vZGs1WjE1Ni9lb0VsYUFiUGdtSEFPY1VhdWV3L25yNzhWVVovdWZrRVQzQXUrb2xvZTAvbmFLcHY3RERza3BSYzVlVUdZdG9YSE4zQlltbGZrK1VEYTV2OVpzMG1vWHJrT1Jpd0QvNktQV21vcWQ3UlhjalZKbVh4dGJLYzZFUG12VU5GM2JST2VSY2dGY2VYYVZZdmhlM2N1VVVFYUxmSFZubDg1a0s3TkYycGFaa0hUYmRTQ0tZT0xRSlZaUktxZFIwZ2FFRngycVQ4bmxZUXlIMVhDNHBJd1RWRmNQbWJIek5DS1JiZ3hRSlZLN3dwcmx4Y09tNEZ5Z2NzVEFvVW1DUnJmOG9LVWxIVmJhdkRoY2Rway9KNldvRVAyZVZDSWo4eDFTSTRtelRzTjUrNnVTc3dDL3kwdFJXa3hYUCtsWVZmSzRyU2NkWU5xN1JsaHNGNVlqeFF5YWdXalFCT3RSS25UY3J1QTJnNHBra0p6VXM0ZnhBenlJYTl3eG1peDVFdVhIUXZiblNSbTNKK1JVclBuVm91VDhsOFl6OVFNZXBQakxMOWFmMHhvM29xcXJtZ0JtSzB5UnIxdEZKTERGRGk5TWovYWdBOWVKYlAvRzJabXZnOWRKZFlKOFlSVFJRTEJubnhhL05HcWVDWWhoTDA0Rms5cWFpMmdocUlIbjlQSzR0UkFZZUNpOFNpcTFpelVLUzNxR2V5L25mUVJTdkFGaVpabTNpd1ZNeUR0SENWU0dyUTFkQXQwZmtrQWJCcXUvWi9Za3BHRmZTeFVkcGs0Rnl0SUVBNW1JVGFLWStCUEthanU0cERDL1YwVGxSeVVzTDFrU3NSVTJXU1RGNGVkRFgwdE8xZ1VuMGUyUjBiblVoR0ZmU3g4ZFBTMVFwT1A4NG5vWGJMSTZxd3M4Q3RIVjJ6MHRUcENTbkUzM3NXeTFaTTdHZlZ5TXZNWVQ0Rm5vaEJZQWVNN09CWjFrOUcxVGlYVmEzdkNHMVNmazhybGFnWTMyb0tRZFdSVGZCelhScFR5QjlvMHVLYzJlN1hwQmNEem1RYXBPMmJRaklGTGV4cWNKY3hjYVBEeml2a3oxMlp0RlJVWVI5TEErZWpBc1NxeU5QS1N1SnVqa3BhbXV3YUwyQi94TnRFdk8zVER5c01reEx1eHFWR1RLczdxWFpoK2ZnZ1hOeWJHQUt0azdzNGhHdnA2c21vNmhBUWVpSzBTYXU1V2tIQWJaanVrT0FRcldNZUY0VVljSXUzazNWd0VxMmVkbnd6N3NiRmYrZEtTVTFOZFBiQ05SYk5NNmd3Uy84cVd6UVBjSk5STGVadGFDZHJreUp5dFJMMWJwM1hsYm1KbS9kSzQ3cHZYRHRuaXprVHpoTU5ncnR4R2FxM2kwTGNTYlFjVndOek9mR0U1d0h5YzhaZGRwWWxvOHJ4c2RSYzdrWjB3dFhLbXZ5N1pSRjFOVXZnUDBYcVFwNnFQdi9FbVVFYnhodEwzUFJhY1VSbHNtMDJHaXBNV2hHR3hYbnF1RmFya0dkKzQ5YVhEV282S2pOZU13VFIyTVBxcjFXbU00NVdFQS92NjhMNDFOaTBHeEhWbGlZclJrdGhlMTZkWFhZaVRWMlNuS3JuQmlKMS9UcFduTlIwVk9PalBNbFIyblMwa3ZYempHOWVLNXhlVFR5T3F2OWlzVHlyVkw2T0pJaWRpWWJNcWwyVVdjd1BkYnFoNCtBQ1dlbW84amUwVWRwMHRMSVlaV0lESFJqa3p0NEFjeG9KZTE3VERsUVJwYzdxV2NtMzJZbi9IN3dFcWovY3pPMUdoRFlkcldUZGhNREJhbmZGdmF5eVNzdG1YcWZ6UWIrNHk4U01iMjZPV0RBSG9aTjhpOFBNekJaVnNUWkRXZ24vRXhBVFlXNjZtMjk0Y3V0TUtzQzhPcUd2dXB0bjZ1dGxyY0treHR6eWFzcjJhTmFvaXJRWjBrcDJVZDZGMUZOaURsZExPZmtGZHV4bC82SEZyWEtPT0tlRkl2STRKc0lUQW1hTnFraWJJYTFVcG9uYS9ubFVwSVpTWlJ2MGhjQVZlbGlobng4ZTZmVE5wbXFmalpjL2MxUUYyZ3hwcGZMVmVLenZCdWNDZlp0Mk9NT0k1TjBBZmVOdHZCZTBzb0lYeUIreTMySzljYjE4L3pmd250QktuL3dldVR2Ni9sZm11NHZ3dmFDVituTlhQLy8vQStmT2kyS3QvQjhPb29Bbjd3YTR4UUFBQUFCSlJVNUVya0pnZ2c9PSIKfQo="/>
    </extobj>
    <extobj name="334E55B0-647D-440b-865C-3EC943EB4CBC-5">
      <extobjdata type="334E55B0-647D-440b-865C-3EC943EB4CBC" data="ewoJIkltZ1NldHRpbmdKc29uIiA6ICJ7XCJkcGlcIjpcIjYwMFwiLFwiZm9ybWF0XCI6XCJQTkdcIixcInRyYW5zcGFyZW50XCI6dHJ1ZSxcImF1dG9cIjpmYWxzZX0iLAoJIkxhdGV4IiA6ICJYRnNnWEcxaGVGOTdYR0ZzY0doaGZTQmNjM1Z0WDN0cFBURjlYbnR1ZlNCY1lXeHdhR0ZmYVNBdElGeG1jbUZqZXpGOWV6SjlJRnh6ZFcxZmUya3NhajB4ZlY1N2JuMGdYR0ZzY0doaFgya2dYR0ZzY0doaFgyb2dlVjlwSUhsZmFpQkxLSGhmYVN3Z2VGOXFLU0JjWFE9PSIsCgkiTGF0ZXhJbWdCYXNlNjQiIDogImlWQk9SdzBLR2dvQUFBQU5TVWhFVWdBQUJWb0FBQUR3QkFNQUFBQURWc0w3QUFBQU1GQk1WRVgvLy84QUFBQUFBQUFBQUFBQUFBQUFBQUFBQUFBQUFBQUFBQUFBQUFBQUFBQUFBQUFBQUFBQUFBQUFBQUFBQUFBdjNhQjdBQUFBRDNSU1RsTUFJakpFWm5hSm1idk4zZTlVcXhDdGJoVGNBQUFBQ1hCSVdYTUFBQTdFQUFBT3hBR1ZLdzRiQUFBZ0FFbEVRVlI0QWUxOUMyeHN4M25lNGZQeThwSkxCazBUeDNLNml4aHc2eVlvQ2JoTjNNb0FOMENjeG1rYzBnWHFPaEZRTW4zSmNJRHViZEJZZGdwNzJhSzFZOHZLM3FLMVkwbVZsMGJyMXJxcXROZDJHa2ozb3RwTmE4U3VZcGhzR3lOUmczVFhibVRadXJGNWsrcEZycTZtM3ordk0rYzlaN2w3OXV6eURFQ2VPVFAvL0svNXo4dy8vOHc1NnppWnBjWFdvK3NnTnZ2KzloTy9sQm5SVVJHYUttRkdwYVFKeGx0cWZaSzlCR050bk43WFlrY1RMQWl4UGxYQ1RIaGZqSVQ5cFJlY1E3Ym43TDdVY3hiWjdaR1F5QTdwVkFtVG5kb21oOUxXa2JQR1hsMDlJVytneVRZbmgvRXdUcWRLbURBQnozdFpZOTI1eEo2djc1TWVhcFB1Q2t5Vk1PZmRNa1BrbnpseE1MYjJYK1pWMit3Z0JHUnlpcVpLbU1sUmUzYWNMcjdnT01lTVBja3A3ckpiMlZFZUFhV3BFbVlFK3BsNGxNdC80amhiVFBxcmRYWnRvZ1dhS21FbXVpZEd4UHp4QWJtcndoRndHdXpLaU1oa2czYXFoTWxHWlpORjVZNGRDZ1ZnZ0tYVW52QlYxbFFKSTdxaytPL1hBSk5HT3NOWTFWODNjZmRUSmN6RWFYLzBETTh5MXVGVUZoaGJIejI1MFZLWUttRkdxNnJKeEE0ajdYSE9sMWgvTWlVd3VKNHFZUXk1aXF6VXdCSTdGYmsxT2pBdzRXbXFoSm53dmhnSis5cEl0OW1mam9SQWxraW5TcGdzRlRjcHRNcnNGY0ZxWThMRHJTVEZWQWt6S1JhVUpaL2I3RlZPcnNSd0ZtdlMwMVFKTSttZE1Rcit1L0owd0R4akZjZjUrZDRvYUdTR2M2cUV5VXhyRTBTb3pTNXpiaS95MVJhYklNNURXSjBxWVVMa08rOUYyQlBvY0IwY3N4Y2RaMFZ1d281Yks3TTNCZ3I5NWxPWWNTdHppdWpEQVJDR3NVc2JzRXYvTHgraWJjbEhLQ1UzK1JRbXBSQUZlTFFHVnRXZVFKMzgxdzM4NVNBOXF3YjhsTHprVXBpVU1oVGdNUnE0cE43RzRtOE90RG94b0psVlBkTWUwRnJ6S0V4bVdqc1BoSTVWdVBVUXE2M0ZQTHhIT1BOVERLa3ppUEx6Sjh3Z1VoUnRJalZ3S01PdHpqSk90M2F2Uk1KbFZMRnl6MGZKVmdlMDFwd0prNUhPemhHWmJYVUVlNlo5MGhoL1JPQUNETFgvQzgwQnJUVm53cHdqTThwSTFOWC8wcE9VRnB1UGIyWkVOSnJNaGVzUC81TUtEb2dQNWdua1RKaG9NWXVhS2RMQW9OWTZSU29vUkprWURSVFdPakZkVlRBNnNDZFFxSzdRUVBZYUtNYlc3SFZlVUJ4VUE0VzFEcXE1b2wzMkdpaXNOWHVkRnhRSDFVQmhyWU5xcm1pWHZRWUthODFlNXdYRlFUVlFXT3VnbWl2YVphK0J3bHF6MTNsQmNWQU5GTlk2cU9hS2R0bHJvTERXN0hWZVVCeFVBNFcxRHFxNW9sMzJHaWlzTlh1ZEZ4UUgxVUJocllOcXJtaVh2UVlLYTgxZTV3WEZRVFZRV091Z21pdmFaYStCd2xxejEzbEJjVkFORk5ZNnFPYUtkdGxyb0xEVzdIVmVVQnhVQTRXMURxcTVvbDMyR2lpc05YdWRGeFFIMVVCaHJZTnFybWlYdlFZS2E4MWU1M21qZUFkTG04YjFzeGtXMWpyVFRpc01mZnE3U0JPamdhM1UvVHV1ajdnMWs3L1ZNcGRhbUFuL1hkQ0pNYk1oTVhxWXZvTjdReUtkRW8yRnRhNmtGMGI4R2toS1ZncndNV2xnSTMwSDc0eUhWUXRyeFc5a3BrMHZqRWVZZ3VwQUdsZ1UzUnM1dlgvM2UvN01GOS81dnBacEJOY0dJblRtUnMxa1R3QS9WTS9UVVFTeDB0ZS81eTF2dlZ0K1hsT0FUdjRQZzBiSU9wM0ZNQUpLMVhqcHZ2SGI5d280L0pjLy9CYmZZUGkxVFF0cnZTaVlmRDZlZXVsSDN0MFdnUGpmaVljdGFuT2xnWnVpMy9CckdBbnBqMzlGOXZCSkF1Q0lxcHNXbGxWcUN4N1hrM2dvZlVsTkYxZVNRSXY2SEdsQXJremtyeERITXZhTTdPRktMTlNvS20yczFUa1UxbnFRekVUcDV3WG91QUp5eVJ3V0VDRWFxSXRldXh4UzVTK2EvVVVPRytVVytzR0hlOSswR0ZzZCtvdzJrdFVQZjcraFRhQ1JIdnR3dVMrd0RVY0R5OVJudHQ3b1hRUTZucWhQMDhaYUhUbjhkMngwczlBbWFYbzJvQVZNVGpTQTMrcmpLZEhYNC96V0FJdmZKeHhEYWxwWmE1bkxRajlLWjVGNFFHVFBBckFBeVkwR3RrVUgyeTAzU25YOFlzVllXRzlhV1N0K2VaQ1M1VXJ3V1lCZUc0czBCZEVCTmJESys5ZDJ4SnhyVzFuTmdMekVOR3ZhMGUwS2FmWmlNQmxWZDlxNlFFYWJJanRXRFVoZmI5T09pVzh6OWZ0RWR2RERnckswVnVtR1cvNDJiYWxwT3d3UFM0d0N6eGsxc0NHR295Y3QwWFRaV0tJK2x0WXFkMS83UFR0cE1MRlU3Q0FMcUh4b1lFRllxKzNQdUMyT0orcGphYTNPcnBCbTMxSzMvS2RzTFdFTHNEeG9vQ0U2ZU1lU2wrNVlvajZ3MXFvTmcwdENHTnZqS3F0akNzalppRkxBaEdsQTdyN2FUdkJMYkM4TXk0akw0RjFiUFU1cTk3Vml5VTlqUEFFNVMrNkdCUGFVNWFMa2pPVHVxSjRSZ1UxemVZcloxdGR6V3Rkc3NBNFpCa1BtWlN1VVcySnd0WFhEbDhjVGtMTVNaVmhBRi9ycncwSVZpMmZaMXB1TXhaSlVXUk1kZkpRRUordkxDWWVjTE5Ha0F2c0xZUEg1bmsyVHBFT1FQaHd6ZGc2R3I5VmszWFp0cDgwemlsVnFmZXFNR0d5YTI1MjAwNWdXYmM3QWFPZ3paMHIvOEo3ZkZ3Y1dUKy83dmZkV0UvRTF4Yk9YRENndzFRNFNNVTQ0d0JMYnpFaUNPMDU3bzZlVWJ2ZlZjZHFWMGZQa1VpZ0o2NVAvOTkyS2lGeFpRTnJ0dmpyT3BZd0duZ2h1TXlodVpqWVh6ckxITXBEblVIVHdnU1dwWFZ1ZndSSmZQRmlKM2JoNnYwZ1BQTkxlandkR2JZcERrSVJyWVZLUFlaVmFVTXpEOTkvL3dDTTM5S216QmRhL2ZoVWw1b3AwTmNOVjhhSGxubmRpSjhZQnBEbHBCenh6V2Mwc2NUeEgxOVhGczNjNUdzSlQ4eWJQM2VUY21LLzRxdVdOOU9rOEs5S2Fxc3hBdE1WTTNpSkdmSWhTSndPQlJrOGkxU0hJMGJNek1ncnYvTUJIZUsrZDNQZmVINWRFNXY2QWw1eCtyYWVwem1VYVVXN1pCcm8xZndOa3lseEl5NU4yQStEUHRFbGFOenhUNW9aTGpQWkNYdWlaT09zbytaaFpjalBUb0VjNWk1M3NkQ2Z0VE8za01iOHRucjByZWVSdHVEelJBVHJ2SWdLeS93OFBqV1lXcnFTbXVNQU9kSDUwbWE3bzRMM1JVY2dRYzdwRGtCa3lOblJTNVBSNEZ4RU45czg4Vk9Zem5qRGJXZXdOeXQxWHk1TjJIbjNrNzBidHZucjdNWDk4bnAyalkxaXJCOHNDODRXcmppMjNBRDFZem5Dem5ZVXJrUEtrM1JuRXlhTHBocGdwbnN5QzFsaHBIRExtWGZIWFh1NTVHY3I2RE5KeUpzZWZkMFVINzN0bG5kQzdsSWNnSjFSS3NGM0hJc3ZrZnRXL3BKclZvVmdUYklUNWxVdytqeUlqZFI3WlJ5alVpRkUzeGJPM00ySXlZMGZmWXN4MDNtWmFuL2F4dEpScC9JcUl0N0k0SnFSOHZZcFAzTW04VFhrSWNqS0ZkQnphbEw1bE1IOFkySmZieU5odGRYQWNQb3N4WWtzTVJ3ZUc4Sk9ibGZzODJSNi95VjVkdE1sOHhTVzc2UGNESEtlUnhhTEg1UUM1NDB4ZUk1YTdyNEduMDhQS3hOelV4Yk4zTkRFTUQ4UW85ZG1lYmxscWZsN25aYWJFTW45Z1Z6TnhYSjJtNk9DcVgrS0p2RTk1Q0hJaVpYUWNiN2oxVG44OEFFZDJiTis4SDU0QzVySjVqYmdzck5YMnBOM3c1QnNGcHZPeCsrb0p0eTRZdzZ4UzZYTEdld05FbDdGMVJYNkVWN243bXZuVU1ScVJ0c1d6ZHpBYTdEbkJ1bVYrbHFiN2hTQlhHNlpiRzZ3ZVNVa2o1S2taQWFHdTZPRExJMENkUFVxNSsycjF1Y0hzdVJzU3hacnhWYkxYbm9ZTWFmVnNMTWNqem5ZbVJ3VzRGd1NEZmNWRGUySnZFSXFrMUpsWUFTd1liN3JoMWhYZjZSYlIybitLd0FMbm1VSEsyWHdlcGRoOVBYTlBaWXZBRExmV2ZlY0RPQ2NJNUdYTEVWRmI5bTZ2all5QlhScU1QQkc4a1pFYVBXSzUrNXJwZWJuUlMrV2hRRkhsSzZMazIvMktwMHJjTEdhelB2ZFNYcVdqQ3pPdmYrdmRIM21rZzVvdlBkSi8rTzhKaUxuM3Q2OS9xQ0x5OHYrUGZyUjkvVitHdURBZW9QQWIrWjJUd2M1OFBmTy8yOWQvdHhlT2VDeWxEZjdvbmRWeHN4WExFbTcrM3Y3L2l0ZEdNb1J1VHkrajcvRzd1ZmF2NlZJamN6RVF3SnA1ZCt1elZZS1llUTk3dEVNWnU1U2lIVmJyanZ5bWZzZHg3bUw5Tm1QL2lhak00MFV5ZkZBVmhUcjlJbVBYR1R1dHFvSTZ2WUtIdCsvb3pjNkYvdldIS2IrcEtuMVh0ZnNhVmU4RDk5eCtHVVRiN1BaZ2o0a0gwN0J1aG5JSTBsWXNTN2paWnIvbE9wZ0xJZTlFSmtPNCtxR2dzdWlyM2ZBUlpzMi9DSmx0c0w3NDZFMk5MR2ZIeFJXZlM5TU9EbVZGVytzUDlQK3U0enpGajR5WEdpOVZuTG1tZVdqc2Q5anZyanN6TmRlQzY1Q0lFcmRXa2ZXZDN6WDQzQklBQTV5MCt4M1dmNGRUMnZXZnJqUndaNTZWdTYvOTNoa28yNHBsQzdmMTB2cThleXFxRnVMaEpVTzQ0cXlodS9qZHR5SjJPN2Y4QzU3dDB4OTNuaVY3V2VyL3JEUFhzSTZZcEdwSFh5ejd2Zzgwd1Z4bnB2MUJZckJKTXQveFVnOVp6TjlIVkVScGtmSGFVa09yNUV0L0tCYkhkS0o4am1mN0Q2MXoySkIvOGpzbjNpT1RJWENCb3RlSXgyT202YklTZ01tOG9DYWV2ZjNCQ2R1S1pRczNTeUVLR25wRWF1dGVrZ1dPa3d5aFFSMW5TNFpiWjF1ZWsxZ3VSTTF6NXNYQnI0aFVVYm1MVHVwZXdjemMxSnk0VFVKejZkcUoyUU8yd0RvM1JZRHBHSE5BcVUyMDZTQ09QalcyTFdvZFJCdkJqa2lsTG5ydFV6eFBRY2pQUk5vcVFFQ0IwbzVzYW51QnF5TDhwcHRLL3cvWk5oMGgzSmtQUWRxS1pRdm44TTVyc1gwaE5QYmJBZ3Y1WkFoRFlYZ2N1UWV3N1QrVHJXQWF2dEJuN1hOVWM0bTlza2lMejdyeWVoVjQ1RFZkdTY0WTZUZGdyYzFOamhOMmQzQlJtbVpYL3hUQURQdTR0TVdXTWh0QTArcTR5bHRCUDcvQk0xSC95Z0JGSXJjaFRhcXgyd0ljaDRJNmxKdk53MUpjN2I1V2lLTkJrcTFZdG5CTzl6TFkwTDkxQUNNUEtEb1p3aENrS2NZcGZoNUo5cnRSaTJ4YlBSaWllTDdQb1M2dzB3M3NyOU1CcmlNdmZNUmR5bloxTWFLdk1mWVZlVndhVHRtZmJPOEo3SWQ2YmdIZjBvSzNwTmx3aUxyNkdzSU1PKzJKTmhIL1NRS2tsTHV2SUt2RWJyRlhDZlZpdU5jZlFYVlV4VkFNcFlNQjhkdUtaUXVIYWI2SHhiaitEU2VNT0xkOHJDVkRtQTBnR3hETU5KdklYRFlyVk41WFhCWnpNRWF2TnNEaFFiSTlCUmw3VGRsdVZ4eE9nTFgralFPQkY5UC9pOWNsaVdOTjlSSVk2UEZTeklKWFpEWG5TeGp4dlBRSWRFMGdVd2NHcEtOQVJWeEJsK21oZEZjc0hKYTFieExYYnRSMU1DTktjdHhQVGMxV0xGczRaNG1lWVl3enR3UXI2SzE5SDFQSkVFWURZS0pPdnZNbGtsUGlOS3I1ZzdGakZqVDMrQjNHZERwNFFzYXlhVlpINWxPMk94U2VLZkMzT2hJblNBa0xkQndZOFpFb1JVN08rWGgrM01OVUZKa0NlOWhtU0JoYXhSazBJQW40VTVKcTZBVnJNMDJyTEx5U2pXdWhrRmtYdGlBS1VuVWd1clppMmNJNURzMi85SHVKVWpubDRBSWhHY0lRQllUWkhoYldWWEo1d2w1UmdqbWJvcy8zUldQWUJxMmpNYmJlTnJCRlo5TzIyeERtQTJ2VmMzUmJDMDBQeVJWQmk2eDFoMmNSOURJc2JrTk9oMTF0VlZHOEtWOXZQUW9ncEh6TFVBcDQ2UUNrZGprRUx2dWlNdlNCbENoMUtHZGJsbUxad21GWnN3OUMwQkJka0xhMUJ5ZnU4VDhaUW9NNkRnKzNsaHFmcHpjRVhNTXdBRENJYmhxM2w2UkY0SG1ocVcrbUZlNCtHQzFFTm0yN3NsajdRVkR0RDdaY253Um5jZzhFWHZkMExqd0ZJNWdHdHVsdTNzTzhhT0wvRHhWU092Q1hSOS9Ed09WREN4ZzhzR1NvYmEybDJXYm9Ma3MwdW1IVzBKeUhwQi94TkxodHhZcUhJNG8vL1p1U0xuK1F0L1NLb3V2dTRyOVJIcVNPaGdDSytVZjJKQ0p4V1lOb3pnOVRTK0FNNjFvTXZoV2p4ZUUxY1lNK3VrVzV1ZDl5S3hVRGJvbWJpMnNIS0Q5Ym1PdjVtQTFyMWY0Z3JMVWpFZUlaazN4Z2thUmlwZDVoSG9xcFlpWUtteTRrRW5XaElCZVNZZXFxSnVvSzh1NHdEZ1dCbHpuWGZNdUM5YWpHSXk3dmNtRXN4eEF2TDdaaXhjTUJKeWJlVFk1NmxvZnk2OXBHMjdxellQRkhCQklOUWJXN2J1L1RMZG5veVR4OEFlRy83ZVBxU3hoRTE0Mml4cDY0Z1pWZk1Zb3BxeGp3Rll2Ym1IWUU0R2NMMW5wQzViQld2dUttUEt4VmNlSmFxL1BmVC9lb0VzbTFXN3JEb1B1blRvbFdna21KZkZ4S20wbUF1bjVMUHl3b1F0ZGczbDF5SDR1NjdoTGRJTVBNVFM2THI1ZnQ2TnVLRlE4SFd1aTFLaWU1eUllQXRucDhZU0ZLVFRDcmZRS0pocURhdGpFcTBIME5nMHFYTDE1b0RnbHhkekR5OUFoUUptVXdaZVV1cWdydVRPKzdkNzVjVER1QzlMTmxXT3N0aFFuV3FyS0d0YW9pdjdWQ002Zk9SVzd5TGtoNGJnT1NJejBaWGh0U0NrNTJkREZHZHd6L1pmMVF3YVZ5QjE0TmxWa0c3anVsZmk4OVJWdXg0dUZBZDAyTkszTjhQMUhQanpBeEZXN0YzRndsRHFNaHFOWnZrVTFJZHJwT05hZ0ttdzE5MXZwZURzcFBuUGpISXNXQWhQQmVZdG9Sb0o4dENNeGRMenlsMXhRaUtFbGxMYXlWUFBxait1ZFVpN2dyUmtkS1ZwWk5lT2k1Rmlxak95eEQ4YlRYTDFPZXA2MlFhWGptVGVIcEw2bEc3cFh6NHYvblZpZm1ka1hiSzRtQWZnQmJzUkxnZ1BZQ2FVUW5XSkRzUStSdXllSTUwOVpDSVFpd3pqb1NYbHhJdENPUnJTUGI4MVRTRFd3d1dFaDR0T21vSmg0R1ZLSC9HdEtPUVB4c1lUTGhqaUNzOVVDaGFMbExHMWlyRWx2VXp2eklUMzdBNnduUVZ1ekxsck43QTVJamJTcEtDVmM0R2NZcUJ0YjZQTHlnZGQxb3huRGxWU0dldFBBVXBCa0twL0JZWE5GaGxMUzdiOUZFZ05pS2xRQkh5TjdTRXlqNS96WEc5c1F0ZW5OZjVCem5kYTdDYUN3T2dRRGszRmNWT0w5U3VGVzVFbVhrZHp5MWRBUERDSlNob0JVeUZKa01oTFdoc3JCMktQYXhSYTVQQ212OTN2ZURkU1MxM2hMRVlTRktORkVRK2YrbWFONkpCUEJXbEkxQUJhMFRRR1kxWVkwbUNJVDhEeW84QkNpOEM3eE02VHZwaHB1am02Nkx6ZGlLWlF1bmlCM3FkVHBhQnVVRldES0V3SVVGclRKcnZpOTFUWkhRMTNCcnBZMGxEWklpWTkwT0R6Q2h0UnBiM3dZMzdXdi9iZDF2cmRETkxUdlc2Sm4xUmhSaTIrMjY3aGZnWUswdmlpaDRUS1AzY0FyQmYwK3NCeG9GZ1ZBU2dJb3AyT0lZam1JZ3dxdDJMY1d5aFZOVXVub20ydFoycStyRU5SbEN3TUVXOVFSSWZSWjhJc090VlN3dHZEUnQ3cXpiMlkrdHBibzhaZVczVnREaVVUQUx2bW9RUFJEamlHelgwbzRZZ1hCclZTR1B5RFlaVnRBSUZETHpKWEpnSzVZdG5DTG9EbXpkaU1jdUdVTGdXb05nQ2l1RmlMeHpLZFdFKzYwSVFGaU9XeG83ejFpM3U2UlhXUWNLUTRUZnVzdll2K1VnQWU2YktwQ2lNRVJlNmFFOTdVVldleXN3UDdqdUZ3L2N2VGh2K0xGZTRISGNRZTRCZnNYSlZpeGJPQ1U1QmcwVkNHaUgyQmZBa2lFa3JpM3pLZHlHbElHWkNZdVZuaUxzWGpGUlgzSHY3SFBXN2F5dDlRZjBnK20zVmxxN0tqMGxjSWh3RjdNS0h4QWVpaEh0dUFqUjlzVnkraldOaTJEb3VUSThvMEEvSmxLeEZjc1dUaEhFY0hkTjVJMXdxNnJrMTJRSUNWN1RmWTBDR21ndmUvRGdKdHhhajExMzE5OGc5dDY2bmJzN2NLQVFobzZ0TTIzdHl2aXRkZU4ybS9WN3FuWDh0YUd4eE1OUkxZWUM3VDNobHF5MWVaVGNMRHNJOVA0QVQ0K3RXTFp3U3Q0MWJWVEdHS29xK1RVWlFvSTNUY0V3VGJzN1J3b2ZDa09lMDBOUGh5blk1S3QxdXpVeGFTU3VzckNjVnozanM5WlNlMy9ETTJYSGNBZFh6ejZpVCtGWkF4ZG14bjZ1SEFIYThha2FERnBtYmNXeWhWTmswUWtka1k5eUE1TWhKQzRvL3BaQ1M2TkVNT2FEanR6VUVEcFREL1VQZEhWa3hycmRzVmdoSlZwcnc1MlZmZGE2ZE5xRFl1MWlXSWRwcGdvbzNiUk84dU5jaDJQdTNpZDJJcVhQcGdKRDJDRHhHbHV4WXVFZzRUTVBQdkZCVTlCZGJTcHdBL2RGelp0dmZOd0FDWVBBNjB3L2QrUFhld2FVY01HdXVDWG9laDdsZEV2NHZOY3g3MFcrNWVrd0t2TXlFR3dSMVM2TUxjQ1doY2FUckJWT2xPWllXT3ViRk9rYXRwRWhVTWlqcGlEMEZWaHNvd2RvZytmWDNQWWlhOTFUcUVxTms2YmNHbFJGbVY4MzlINVBLdEsyWXNYQmdlQUNlN3pwR2RxN3VvZU8xY2p5TFhZLys3VExYQWdFS25mN0gvRk5lRFNxNzduTnRuRGJjVzk1RGoxWjlSWHgxL2hVT1B6dG90TEhRS0NGS0VEUCt0cWhQTWdXQ3JjRXAwbldDaGROajU3Y1dtZlZzTGRDa3NCUHNObjl2eVBWbWhGSzg5aTJPZFErZHh2YktjYnpMOFRPOUQ4OGVmTmhzcVp0SzFZY0hJZzF2b0RIV1RsblJMeWx0WFVvdzYybDFwSFROSGdNUXFEWlVuOFRMbzFuckVGbm13VVlxZ09xaG9IdEVWRlB3bVR6aWlnb0NSZk96NEFIMnIwSnRFTlZDRnNvZGQ4ZE9GRE53MVpaWmZlQUFSaEYvRTFiYTVtc0dJK2FvUldGeUgvRlR6UDNlLzdDNkh2RUd0UWp4NEhNVzhSZHZadmswV2hHVmZPYzNSTWFJRzhyVmh3Y3RqNWY3c0dqMVBNZHFMVDFlRktYL2o2OTNGS253VVNtSUFRcTZKQndXVVVUQk9BYXpGTzF3UldNR0M2WXJOQkxPZ01Rdm9zOGM3UWdyTUhQZ0FGclpnUHRVQm5DRmtwM3hYbXdwTEYxeS9XN1labW10ZUw1NVdpQ1VRNHE5eVJFVzBNT24zbEF6QnU0OXo1cjFXNGl4VjJYQnZJYVRRSm55emREbDhYSk9HM0Zpb0VEa2U0K24zblhYWHJ1QXJaRkhZUzBmVUErMmg1bGVRcENJQlJGb01mZWZvR0w0eGw3WUsyZWppQmtMYzl3KzMvNTJJeEIrSURxY0l4VVRNUitCa1NsOFQraVhUaGJhRmNYcTc4a2E5M1d3VHc0VEthMXJvckhHNU9IbkFRTVh2elpybWVDOGRjRzc5dFM2N0xHV05Rc3crb3ZCVlVZUkRHNkVrUWN6WGs0QlNGYnNhTGhjTjdqdE1kamVzWU1ybnNBazU4d2xoWnN1VzJNSWtFSWVJS1BnZk95VjVSZFE5TWtWeDNtQ25LZTFEQ0g0MFhXcjZBV1ZyNHZnTGFFWCtobndQbXgrd3lHYVdVUzNpNmNMYUNXWHpGSXNsWUljRXN3UXNkdmpMRjFWM1JacVowODBzRE03Y05YUkt6dVdXSisyM2pDdC9kSnhlbXdTZmFIZFlGR3FvUGhzaFVyR2c0TEJZcU93TitEUGFyVVZpWUhQZlBZeVR5NkNRTjBWUUhBY3VYenBTQXdQTGNycUQ3MGpxME4zNE5ZWm1yWnBsRTV1MnJTcDZLYWNHenIyajFvN2xCeGdBRXNIUFgwR05NdWdpMjBrTTlla3JVZXVwUDRWcFBtaVJXYVFjaW4yZWRYZXE0T1JDN3lQM0RzUlZhR1ZVQkxidkZzMjFoMDBmdTVOYStLWGNoTWNyQVVqK0pURUxVVkt4b093aCtCSVB3OWcyeFR6VzQzNWNpeWpOa085dUVhZEFBQzlYd2RLeWRZaFl4cC8xT1UwSDc1TlZVcHJ4dUdLNHRIZ285bGJXWFVjb004d01BV0FEc3VvcWgyRVd4eDE0YzNYelA0QVZHRkVaN0lMWjR2cTluRmNhNld5YmxmRUo1TVRlMk5Rbk5jY05VeWVCWCtickE4dWdUdXhhYXUzWDJ4eHIycDFTcTRKdmVqclI0VURaSmxCay9uL29EMGJNV0toQVBkTnRuZ3NzZTkxQjlxYTBqV2ptRmhsMHhuS2dDQmVyNlE4RHFoZE9ycXdKUU5RM0ZnSGxzelNtZ1poZ1lMK01iZ1pkNnVMTWJ3QUFOZEFGNXhNVWUxQzJjTDdXQkNKRGY4YkQzVDA3c05QU3BEZ2hHTGRSRzhORm00OUFwTWVOTzV5Qmw2bzNxYUNGSEN5Smt1ZkVYVTRWN3MwNVhTRy91Yng5d3hJQ2RnNWpQOFZZSU9WWXduRFJxK0ltNXR4WXFFQTQ2ZklVVEhudUY5UXhvbWhsTXhoTHgyQi82ZkduQUpQZ0NCdWJHRGNsODRpdnI2aU9CVklvejlucm9UMXlWamNNSklSUlRMejNkRmY1VmFleHdvd0VBTGdNWTZPNnBkT0Z0QU9jLzZISEhOSFR2cFNSTFVLR0lnbWFKakF1U1BPNlhHSGliQkErZndBRGQvRmFDOGxCOGhZN2U1NFJOVVNFb1p2dUlZRHJXdWZ4RDZ3MWdEQXUyT1FBNmRobERKcW1qUThCWG56MWFzT0RoQ0pLT1BVbWFvcDBkWjlCbXJVSVpTMXgyRWVCLzFxTkFEZ1h0MDZDYVZpMVNpNmdOMVI5ZERGSmk3REZTR0JSSmRlSUxGa0YvWU9Db0xaeGJCY0owOEREU0FSNGZ0K1h1aGtlMkF3TXNXWVZ3bGEveno5OXhML0R4K3p6OTJadTU1WHh2Wi9vZnZxVGpmcjRwL0NZQWJLT3pnZWhlOHRRYnJ2dzhLNGQvUlpQMDlsRHJmb1ZiczlNTy9URGVoQ2NwMDkwMURJWUtGbXQ4M3MzOHRWd3c4NGtLUWNzczQyQ2lURXVpOU1qQWhXN0hpNEloNDNUUkZCd1BLRVFxL2c0OE82K2NZb3lhVnlSUUdRVldHLy90bjcvN0RKdlVrdSsvMy9yNXM5ZGYvZ0Jld1J6MTlPMmM0eFBnRzJnNU02UlRoSXJMVHVmYStiTXFIYllPQmJXQXlZbUV4N1FpQndaYkVkNG5jajBQQkRxMEV3WVJNSFRKUWtXanRqZSsyc3Y0di8yU2pYM1Vjck03WkYvamJrRlMvVDZqS2xFUEMraXNpMVQwUGNBU1F2L2hPZHJ2aU9OL2JJR09sTDVBOE50TjhVc0pzcXdXdXZNLzBBa1Z5VDJoQW9yWml4Y0FSWmErNzZmd3dUVzdmMS82MEVmbUNaN2hwOEJnQ1FiV0cvOXVrVHBTcHdsdVNjeW1UaVFyK1lvZlgwNy9kazQ2ejBzSXNXMlAveC9uamhySDg5REtBRWF0dmpMc3g3UWlyd1JiZEltM1EySDNZcDIreVg3M1JKbXU5d1QvSmZnTzhiS2hpSGltYWc3a2kvU05xOWJiK3Y4Ri9obFpYSHhFUFVwbGdIN2g2STlKYU1WdHdOTlE4UmFveGRyWE4ralM2azl2Q1dpYzluc1ZtUjJDWktpdXl1T3d5VmowTEhWdXhvdUZBSFFNbmhqUTNsYm9NNCtvTFdHbnIyZmFpTVY5VGl5QUVOVDkyRzlUUi8vUjkvcXMzMU1Dend0QzFENU4xblBZSVdLV3VNV3F2dFBHTi85czk5RkNiUGNKT0RLdjJNZkJ6cDMvSHRKRG9ka1RGWUVzUzNUWFhhTElzNGxMNjdhZmJuLzNaaU1yRTRrTzFYa3lFOUFMODJBUHM0YSt0eTdKdlB2aEVWV2JSSjNzeW0vMEZVN1F4b1ExQzMxYXNLRGlpQ1M0cUh0b3o3MjZmL29zZW5tbnRjcFU5NnpBNFV3RUlRbkRvTnZEZ2k3M1pNa2VMbGFmYi83RkM0UGdoamcvekROMGcrUmx3SE5OYW5jaDIxRGJJVnVOc1l3UWh0VXJwdzFjSmFMRk9WVGFjQURtQzZnM3Avd3dmZFJxeEl0YVptRzZ2S2NiQ1k5SW1CRUY2VmtLcWFkTDFrcFV2RkdDZ1JPc3F1eFJnQzVOSno2N3BHYUVRc1Q0NEl3cHZjMDhnMFZ1Vjd1NlBubTVmZitpcnFkcVUydXcwVlFONzREUmlSY0N1R2JOT1c2d3FmUFJOQ0tvS2gvSTE4dDh1OGhXVnY5Ui9IMEE5YXo4cEJkb3VuSFZHODNNWGRaL3U5RlVVRnFPY0J4SlhqTU9iUmwyYTdKdTVOODcrZlpvMkNEaXJ0VjZhWmphd2FjUXF1KzZtaVJvK1YwWGVZODNjd2EvMCtDY2hBNElBNFZUdHlBWXBMaGpva3FHRERLeG9uenFwZFpDdDVVRThsaVF5SWZXWWU3UXZGVkk5UUZHWHBqczYzSEsyOUlPTVBmUytKaXoyUDZmQTAzRHRJVVVySzlBMFltMTdkUHFOaWlUUTRNRlBmclBLK3JqUzJSSktZUkJVRGtlM1F0ZVVxVXRQUWtMeU1rREFGNnhqS1VHMnl2YUxyQVMrNHF2clpyd2pIdFN1RmsvMlpVUTBEdXlnSTZGbTI2ZFZWTDRONXZwcmtVRCtDb1N2WHZHWERlaytsVmdldis0Q08rbHhKckJDMEFQRE1VMmQ2aVJ5S0FRMWlmQi9PYmFZZnphMjQyR0E0N3AwS3dhbHB5cklWdDBUanZNQUQvTUc0U3ZyQ2NDT3JsZ1BkNnQyMEpGUWgzS1J1WXRBWUNVU3lsY0I0QjFmMGJCdVU0bmw4ZXU2S3VhQ1R0NVg3UEJWOWFxTUhJWkNFR1NFLzZ1UVJGMHZ1RTlGRkloWTFpc0dPTlRHbFVoZ1gwV0FyWkk3YWZoQWgzdTdwVlE1TkxSODQ0OGZiamtMeWxuMmVkRWMvcFgxZHc0QWE3OVNTTWxkR3JFOGZoM01YRTZURzZ6ZlUxUnI1QzdSMlJLa2NBaXFpZkIvcVNvdTJSaVB5WURBVmEvRzRUVHJBbXd0V2p3ZUpvSUI4ME1QWDlFV00rSjJTNFBzTjVneTNPeXZ5MXNzUE54T05rR0MrUTFqOEFyV25xMGtqVmdldnc0anFoeFNtNGFid3FQcGpTcm5LUnlDcXJ6K0x3ZTIrbGRMZGp6ck0wTUFBQTRxU1VSQlZIZE5CampPVXRzS05RRUYyRG8yOWlPc3NhUUhSUGpxc2ZTdFlsdk0wcXl3YXoyclJPRHFhcGVmK3ZJb0FzcGJYRUw0cXVjdEd0NWRHckhBc2t1WWpxQjI2QlpPMTJWZHZBRUxscTlJOFIrK0NFSVFxTWYvMVcyVE04dkpHak1aNEFndkdMdXlDUlFDYk5XeWliWWlmS1hHc0FRT25XL3VKRUhJK2tiZnVYQldxNWwxT3hiTEc2dG9OKzFlVy9zTXBYOWdLWXdMbGtJc2oxOEhyb1I3c21HR1FaZmdDZFRsUUJFT1FaUTkvcS9MU21KdUxsbGpKZ01jWC9uSlJMUUt3TS9XekVCYjl3cWI5VFZOK0lxZmliZkIvQno3Wk9MdnlTWGhXVEllMW5yY2lSd1RVWXJ3bFRpWWJ6Wk96S2NReStQWHJUSTZCb1hZcVRpSUplbVVXaWNOR1NyQXlqOE1ncG9Ndkdpc1Uzd3NOcGtNY01CbU5SYmVxQXl3bGRFYitUQ0Vqc0ZHWExaa0g2TjQxNDJQeFdHeXFWdTc3VUxCRzdYYXlrMFR2anJXam9aTEp5bG5MNWJIcjF1UmhuT245MkRBd3IyUGR5VEZDSWlCdzYxQXUrek9UVkZpR1F3UXlBWDRiNWJKNDVaVG0yM2JoWVVsZ1hBd2tMVU9YeTJPYWtjemxMVkRkcUlkajB1d1ZuMFRDaTBLdCszQU9IRHRJQWJSbWF2NFJvTEdRdS9mOHpQU203cklsNG1DRUJGOEg3RFY3VXpxUmZxMnZTUGdaNnVVN0hkWU1aMEF0R1c3ZmdHZXNyVmRKeEMxcXNhZ2o4aUNTSEJYMkJWMUUzMUYrTW9Za0tQaHFHYkd5dnpqY2NUVW1zc3B4M21PdmNOeDNzRFlCeU5iUkVHc0RSNlFPMHk1Y3BoamxVajIvQlYrdHBaR3EwMUpIdjZITmdrL1I0SDcxcXVCb2hFV3dBVmxWWWtmaDUvWXJXUmFaU3ViRm5pV0RiYzRHWE5hQ01SUHpXRzBWR2ZYMjZ3ZmJheE9GSVQzZlpsVWJDellQT0FHeHBWL1pkd2taUDFzMVVjVzVEWVpTUk8rdWlCamhtYjdFZWFic05COWlSLytDa3QrVkZLRnIrcjJUbG82SVoraTRYM0pkdzVzNWwzdDB3K1o5aHZBR1lCWTRkL1prVitVQ0lEYkZOU3NKeG9iYkJJbWxLMEYzVk1wTUtVSGJkcUhyNXhkNitWWWVqNUNXcEMxcXRtZnRucVN6OGdnclBtNUVFU2hSUXRHbUQ0VVlOQkNzRnFsdHo0R1dNTjVTUjVTVEFoYk43RTI3bTNpdTF0a2U3NlNJZHlHc25VNGl1Y2l3Q3hpMlBxUVJhRFNWNER4elZjeTJ0c3VMUFJJa2lCclRXWVVMU3EyUEczYmVCYTJ5RXc0UERJNzlGTFdaYk53a0h5VGxyL0xnN3V0b0xsNzF1M0VFTDdEMkRKQzR5RXRobFpVc3c5ZllXak54RGZSc20zQlF0VzRZdVVKd0xsOVJiZE95SGcybFJKZzAxV3ZVYXh0Y1FoSFBQaHNVanZURkx0aS8vUmFDeG5HMW5FbXkyOFlnZlZlVzVwaDJGcjBPRURFVHJVU3JGWlpDRi90eFNFMDY5SU13MmE3NVB4RjRucjdURVltaURReFJzK2YwZXEvZnoyWjRaUVFZV3g5Wi9oa1FyakM4SFVVVWh4V05Oc2E5dHN3WVZROFpXLzRrRllDUmJDdWVTcUROMm5DVjM4UlgxY0lZaGhLeVNKODUyZnRCNEZvbXJYK09nSUZlOUVBNDZrWkcxdHB3bGZ3R1RJSnFZVjNBZTBPWEE2djBxVmxkMUdteXlJeU5GVHJjVHNDWnVEaUJ2dFY5ckoremdaR2c3REN5dzFHdjc2ZHJ6UTJ0cDZ6UDMzMUZQcDNwQUhLK0M3WkFQVk9QQWkralhUYWl3ZFJ0U3VZSnl3Q1lnbzg1WFhsby8xUERNRllIZWZMclNkK0lTWHRMTURQeWxicDdRLzJQMUZKejZsOStJb2I2NmdDbEJhTVkyVHZKNERaaDYrNHNRN0JzVXhncUtnTzFjQnNnejMrTkR1cGhGYkdGR0xkWkJjVUxOMUZJNnY5Z2p1RzVvQlY3ZVJ2eVhUZENFSThrV2VBREtrVEQxWFVqa1lETTEzMlB4M25OZElSNjlrVHdZQlZ0WUgrb3didjNzUmxqZzJ1d1dBbzNIb1EzeFN1cUZWd3NmUlRRcGlrb1RxZVdsRTdxQVlPMmIranBsMitDRnBOM3ZGUmRDekRWNi83RmRHOXljc2NoWGo0MTJXd1VJbEh1MjBWdnByNVVrdEtrMjNzT0o3M2MxUzdJQmNYNGxzeWE3ZXNSZDlLRGwrVlh2KzNtN0ozY2FsWW94NDJJRXd4WVFsdkU3NzZ4bDk1dnl0TThzN1lzSVVvOEVFRE5mbFdsZmpBN09FVlc2WGdISHYvaDZMUzY5L3l4YmUrOHdNUHVwMkwzS2dDbE1rTWw5cUpEOVlkakgwK1NwZ2ZldE5YZnVKdjNmMDBrQmpwSUpsc0FURjBEV0ErRitFU3ZMdFVoVCtBUDd1RThGVzZsREM2MlZFZENBckx3WVJqalFoZnBVdzdBM0ZTTkRxYkJqYjA3bjJUVGl6WngwU2JLYnQzZEFIS1JBVnNKY2FGNmFYU2RLbVhTTFVBR0w0R1d0cUs2c2d0M0xhbGdQRXFaVHF5UlQxc09JdTRmemVsTE14YVQ4TVc1bHpqdzFraU5hZlJ4OU12V1M4ZWFtbjdWNStIeWx6Zk9DVHdxWGlpdEpPYUx0a0ZtdU9wRnJWcE5ZQU45SjVzczRXQUkvMEFrRldpQ0dhNk5MNEFKWDZKcXhjdjFHRTZVUUI5TFI1aFVUc1NEZURGVUlWM0ExR2U5cnE2UzdnZXArNWY2Nk9GQ1pSVFYrUEIybzl2UkIvSFNKbjI0akVXdFNQUlFNTU5SSmJaQy9ZZmRFREVKMld5MzNZWXNxQ2U3NXVFNGtZd0xtMnlmYXBENlJXRkEyckFlRjBKdjMyM01UYVRHcEI5aTJZd3hUMExzQUlrL3hyQUNkVmJpc3MxZHJ1MW8yNm01M3JUYnY5L2VnU2VYa213NFhoRlNiZVdHRU5Ya0pOMFJmaXFNMG44RnJ4R2F3QTdXWmRWTGNJRFQ2cjg5Rnd2cWs4T1Q0OUk1MVlTckpmM2xQQ3cxb3JLVDgrMTBWK2ZIbUhPdVNUNE9FSlZxU0Q0dzV1cVpvS3ZGL1NYa09lK09zRmlGS3h6RFJoanErOUhPNmREUWJYVG5oUms3ZFhwa09nOFM5RndYN0hlenZoYktsbW9mZDdkY3kxZnk0SmdRV09VR3RqUWI0RFFNWlZSVWhvTDdrTjN6OVgrNU81WU9DMklXbWhnVlVValY5ci9uRTY2WHRBQkxZdkd1UWVaYytOelRrMEhQM0xQZHNGZ2xBWmEvUjVWemJkZWNPcFljVzFOMVh5NVlid1UzdHlKVWtGUlBqRWErRFovaC9CSDJ5LzI4RHRnK3pQdDZzUnduc3pvVEh0ZkE2WDR6UVBkcHNqa1RnTTE5dmp2TjlsLzZPRmJuKzJYRytON0hXVUVpbm51dG90MFFaK01kTXVLM01ScG9QVDJSMDRmZWdkbis1dXRSeXNUeDM4TXc4M2YrQXBQWC95SnQ5N2RuTDRsWkl6a1JkWEVhWUErTE9nbWZZNTM0dVFvR0Q0UEd1aTZwb3FjNFJXY0IrRUxHU2RMQTc2WHJhYktJNStzbmlpNFRkYUE3MldyNHIyL1pKVVZFR1BUUU5QakNGajhwTXZZT0MwSUZ4cG9lYTMxVnFHUlFnT0ZCZ29ORkJvb05GQm9ZT2dhbUJXLzNaeUF0OVRjVElBWVcvVWJYKzZGMC83cDN3d3Y5NWJtV0RJdm84VWRORkMyaW1QK05mMzVvcndwRFMvOUhvWHloRTh1MlR4aCtaVXNWS3B6WGxpMytmbXdMN3NmMjhxYnV2QVRjUHVoUE9FdHRXcG9oYWN3eDVKNStDeHV1QVlhNm54c3BENisvcGYvS1Jibk81SDE0NjNBN213MWxBTzhyNzRlV3VFVzVsc3lsODhpcHpTdzViN2hyWXE4VjNvbDRkSDhXdXVjL255dGwyM25BbnZGVitLL3pibGtmbmFMZThlWithMEVMYXplZVBSdjRzM2F2STZ0enV1aVJ0QzM5Q1pjc2dUMmkrb0lEZVRaV2lOWXRpeWVYc2tzRlRDRllOUGJwOU1yMlJTYW9hVkkwOXVuMHl1WlpkZE9JZGowOXVuMFNqYUZabWdwMHZUMjZmUktadG0xVXdnMnZYMDZ2WkpOb1JsYWlqUzlmVHE5a2xsMjdRU0J6ZDM3aEZVY05iZDkrdVliSHc5Vjl6TVBQdkhCMEFwL1lXNGw4ek5hM0pjYUo4M1RxT0M2cVo2ODl1bTMyUDNzMHlhak1yL0FIbTlHYk1qNm9QTXFtWS9ONHRaeDhIR0ppOGFIcHFKVmt0TStMYldPbkdiWWk5dU5MemlMK0trN2k1UlR5U3c0UDNjZ2pUMkwzWFRTU2s3N2RBay80VlVQK1ZXQ2l6anlPc1A2TnYyWlU4bHNXRDluTVBQNENmY2xKbjYwN1M3dk8xRDhydDlSQ3NscG4yNGZPRTdEL1pLOTR0YnA3anNPZnZCTitEZ1RLWmtXcGNnb0RTemp4N1V1eVNOTXZqZjJoTzJpMDBYS3FiVzJZSS90NEJteXVkTWVUdXVvdzlnVEtabFNmSEhWR3FEZmhDM0w0NjF2dXhwTW45MVVvUG0wMW5sOExoTkdXVlZjcXV0TittVm0vSHlJR0ZzblVUSWxTWEYxTmREcU9FN042alg5ZkZyck1nNnc0bnN1d2loZHNaemFFVzd3VG9GUkZKbk5wMlNSN0o3ZmloSXRROXBzMzBJRCtlelQ0MnZreVJqZkk1YVN0TWwrTFgvZ0pwK1NXWFRKZVFPWitZemo0S2NNT3haeTU3TlBYN3ZqT0ZzaGJ3ajhERW1FSDcyMUVDeXYwUTRiMXM4ZkRGNzJzQkU2bjlaS25IZmRuN24xQ25KWXhGdTlDcG1DdTJOMjIwYUszRm9yNGxUa3BJYWtlcFFaZTJGeks1bVh6ZUtPTkxBOTRTTVFmdVoyTTd3blcxYWJkSVVuRUs2OWZKWTIyVFVieG5JN0FrWCsvQ0lHWFhpMXlTbTNraVd6ZnU0Z0VLM2NzeEU2dDMxYWpscExJZHhhbVdqSmJKZy9aekJoMGNvd0ZlVFdXaVBEeFpiTHg4SVRDT3Z1bkphNTBjb3ZCN2V5cnVaOUx3dEtqUXdYVDd4a09iV1ljYkxGbzVVcmRFSjBNbmZUUmJqNHFmV2dEc3RNL1V6QlpFb1dsS2dvNmRJaWl3NjNPS0VubGFwS1EzbjFCRmI1c1VBNjNPSlAyNHdPQzFDYVRNa0U3OFYvUXdOWU9GOTJuSTBEb3lnOG0xZHJQYVlUWkxNNCtJaTBjaytGWDhXL3lGMERBNGF5ZVpYTXgyWnh5ODhwVmJBZFZFM1VSVjc3OUpCRzBOWG5PZjlkVCtnNDBxSDF5WnBYeVh4c0ZyZDBnQWtIVy9qaGxnUnR3RC9jU1FBWlMzV05QQms2M01JSFNUcWxJeE5DYzNZTTUxVXlKVWh4MVJwWVlIaXBhVWtNVGJvd0xJUHZUQitGbFkrN2JKYzJyQnBWWWdNc0dnZDBzTWRWb2RMRWxGZkpFaGsvZndDemROeHVGeDBlbTc3NzlkZlg4THVWLy9YUGZUY1diQnlWR3pqdnVJQW5EZ25iQWNZVFpSZHV6YkZrNDlCbTNtazIrczRGZWkwa0xtR3VWTWx1Y28xRE51UzZKWGdDOWNjRVVrU3EzT2ZPRGJmR1VNeXpaREZzbjl1cTU5Z24yYWNTcEo5ai9SdFhIMzdnNm8yMnBTdVlnRytZMWFYV1NlT2tKekMrNXNaN0RqUnVOOXlxaTRLWlBFc1c1TFlvY2Q1MTQyTVRyWVdGZXgvdmFBR1czYkhWRGJmcTJpSlRhQ0JQR3JpMHI3bmgyeDc2cnNnVUdzaWRCc3A3bWlXKzdhSHZpa3loZ2R4cFlIdFRzWVFBZ2M2cnN1SmFhQ0JQR21nUU0wL1JxenRMVE96RzVvbTdncGRDQTRZRzV1Z2xWNHlxVlJ4OThPekNHakJGdHRCQVBqUnc4Vlh3Y1pGdnViYUNueHZLQjQ4RkY0VUdoQWJxTzdpdTBiZGJGa00raVZGb3FkQkFqalN3d0QvYWNwRk9ZVzliZllBbVI3d1hySnczRFd3ZGtNU0w3SFBPczFHdkZwNDNsUlR5NWxZRDcrcHgxaHJzVjluTDY3bmxzbUNzMElDaGdaV1A5ajlSR0t1aGtJeXoveDhBdXRUanRueTlVd0FBQUFCSlJVNUVya0pnZ2c9PSIKfQo="/>
    </extobj>
    <extobj name="334E55B0-647D-440b-865C-3EC943EB4CBC-6">
      <extobjdata type="334E55B0-647D-440b-865C-3EC943EB4CBC" data="ewoJIkltZ1NldHRpbmdKc29uIiA6ICJ7XCJkcGlcIjpcIjYwMFwiLFwiZm9ybWF0XCI6XCJQTkdcIixcInRyYW5zcGFyZW50XCI6dHJ1ZSxcImF1dG9cIjpmYWxzZX0iLAoJIkxhdGV4IiA6ICJYRnNnWEhSbGVIUjdjeTUwTG4wZ1hIRjFZV1FnTUNCY2JHVnhJRnhoYkhCb1lWOXBJRnhzWlhFZ1F5eGNjWFZoWkNCY2MzVnRYM3RwUFRGOVhudHVmU0JjWVd4d2FHRmZhU0I1WDJrZ1BTQXdJRnhkIiwKCSJMYXRleEltZ0Jhc2U2NCIgOiAiaVZCT1J3MEtHZ29BQUFBTlNVaEVVZ0FBQkgwQUFBRGxCQU1BQUFBOFFwYTZBQUFBTUZCTVZFWC8vLzhBQUFBQUFBQUFBQUFBQUFBQUFBQUFBQUFBQUFBQUFBQUFBQUFBQUFBQUFBQUFBQUFBQUFBQUFBQUFBQUF2M2FCN0FBQUFEM1JTVGxNQVJJbTczZS9ObVJDclpsUXlkaUxycGhoZkFBQUFDWEJJV1hNQUFBN0VBQUFPeEFHVkt3NGJBQUFjS1VsRVFWUjRBZTFkZll3a3gxWHYvYnFiM1oyZFhlT1lSRVI0Rmxrby9FRzBHMlFUaDBCbUViWVZCOFd6NE56RklNd3NjZ3hHZk14SmtlTklXSm1SYzRjRDJObEZBU0toaEZrSmt4QUV6RWxPOEIrT3NwTVFCeXlRZGlYYnlFZ21Nd29ZazBTd2wvUE8ybmV4WGZ5cVA2cXJ1NnU3cTZabmIyNjJYMG03WFYzMTZ0Vjd2M3BkSDY5cXVpMkx3dWdRbUt6ZTNrUHR4WS9VVGo4NE9pbW81akZGb0ZDOWg3MEM4Nmtjdkt2S3RzWlVDUko3WkFoTXZXN3RzR1dyKzByVG1tU1hSaVlHVlR5bUNKUzNyRVgyNnV4aEQvTFgyZEtZYWtGaWp3cUJTcythWVpjYnE3eitGUnJBUnRVTTQxcHY2ZEJDLzlOLzJaYS96ZGJHVlErU2V6UUlUTDV1V1p1TTNXWFgzbVVYUmlNRjFUcXVDRXkvWVZsbDVzNTdHbXg5WFBVZ3VVZUR3T1lhbi9ZNHc1ZFZZUnVqa1lKcUhWY0VYdHpqeXk1MFFqelVhUDdzQUVIL1RSQmdydG1VR05zMktVZTBoQUFRS0RKMjNnWmlnYkVlSVVJSUdDSUFzMm5hUmFaWTM3QW9rUk1DMWhRN2NGQlk1QnRoRkFnQk13U0UyYlRaYTJZbGlab1FzS3g5OW4wSGhncTVmOGdlekJGb3MxZnRRZ1dHZlhnS2hJQWhBaTEzMTJ1T3NZNWxQZHMwTEU3a09VZWd4czdZQ0p5dzU5RXM1MmlRK29ZSXdHdm91SDgyMlVYTG1uZTNNZ3laRUhsdUVjQ3cxYk9WNy9KdGpLbnY1UllJVW53Z0JHWTlyMkdEejROMjhVZUJFTkJIWU1ZNzlXeWZQcXc2WTVsK2NhTE1PUUtibnZ0bkIvUG9TVHBCbjNOek1GWi94M1gvV05NNC9kUGFNQzVQQmZLTlFOczdORmFxSFZabzlaVnZZeGhBKzlsZmFycWxKdXQzTGczQWdJb1FBb1FBSVVBSUVBS0VBQ0ZBQ0JBQ2hBQWhRQWdRQW9RQUlVQUlFQUtFQUNGQUNCQUNoQUFoUUFnUUFvUUFJVUFJRUFLRUFDRkFDQkFDaEFBaFFBZ1FBb1FBSVVBSUVBS0VBQ0ZBQ0JBQ2hBQWhRQWdRQW9RQUlVQUlFQUtFd0NnUktOV1lhZWlNVWw2cSsrcENZTUxVZXJ3MzAxOWRhcEEwSTBKZzN0eCtuRmRyamtoZXF2YnFRZ0JmS2pBTitEd1lCVUxBUldERk1aK3RHRUFLbi95L3QvN2QyMjZVYll5K2FCQ0RWUzZUVHppbWNUbForY0svM0ZBVE5rVHZJMHNHSzFlNUJkY3VlbWxhRjU2b3VoYTBrVVpLK1RsQ1lNZXhpclYwbFF2UE9xVDBTWXgwclBKRGNkSXhDcTN2N0h5dHhvbnBoWWo1c1E0TlRkMWhTV3RXczJBYlVGT0RLNUhrQllGOTNxY3c3NE9uS1ZwUGN0TGxGQ0xLemhNQ2VOczhENGQ2T2o4TTBuVTlVcUxLQndJdGJqN2F2Y3AxekhzN2REN1FJUzNURUpoMjdFZnpNeGVGdW01WGxWWXY1UjhQQk53OWpINVRUNTFaKzZOZ2VyUkVsUWNFdWs0SHRLcXBxLzFWREUxYUlzc0JBbE9PL2VodWpNNTZuemZJQVRTa29nWUMzaDVHUjRPV2sxVHdWVGtLaElCQW9PeDBRSGVKaE9USU5HM0JKd09VdDF6Yks2aS9NVkZpMjNsRGlQUk5SS0R1ZEVDNlpyR3lsc2lOTXE5dUJMNTd3NjNzOU05MEhDRW5ONFlnck5FZWhtWE4wQmI4RUVBZkVZdjUrNTNPNG1EYkZxQ3hOZ1E1M0dQUUI1cXNGbWdMWGhPcHE0L3NKVzQ5ZDM3NlUxWFdYNEoways2bjJqTUsybkJzOG93bW0yczA2WTQ3V2VIek4vYnZlV0djdFB4SE5QUUgzd0tKQzQ4emZtYW43WDZxUGFNTzdoN0c5ek95R1dIeFVUUmxzY0lZanIrOGI0UnFHMWJOemVjZGJwazNvZXZCd05NMFpLRWtMem45ai92ZGR5WEoxWjA0aXFZc3ROajdtdFlmMWRsdm0yQlRlcnNKdFRudHQvYml5L0NGOWwrSTdOWWxxOHgwNXl5aWxEclNkZ3hvUTUxNzFhY08xcFFaMVhxUjJTNzcrWnFKUDJPaU1wd1JJMDcyYXhPT1IweWdzNVJzZlphOXdPeEJMSTZYUVRwMlJYa1lWOCt5Y1ZQV3p4dUFveVl0MWx4TGNDdFhVNFZTNSt2TXhOcENwZE52LzRHeCtOL1NyRERINGowMjFmN1FEdU40ZXhoOFRqNSt3YndwcTludDU1elhHRGpBb010dERqMkE3ajdqSU0zd0dQcUF2YmlDSDJmc29DTm43b0o2V0Q4bjVyd1FkUGN3WkRGR0h6ZHZ5cHB1aThjclYvYytjMjUxbWFaRGpKOGYvOFZtUE11c09jOHgxdit4T0NZbDJPNTlnY3lUYVBDMVFNcmdOd3ZjZWhnYno4KzltemVsZG84Uml5Z0FXM0l6WnpTUDFEMVVZK3p1V0lhWk13by9Ddk9KN1gyc3B5STdWSHpWZENaenRTNkRPamVmaE41dldQVWNBUi96cGl4bHQ1OFpmK21DK25XNnM1Y0E3eEd1OVVzTmpFL2JzZkR5WTRLcm9WeTB1WTdnb1ZMcTIzUGdqNkRaRTZ0NWpDalZ2Q25uc3VPMjRrOWs4Qnl2cDZ2K2JhRDdXK2xrZzFLVVd2Z1JSSUkxN0N0K0k5RWRrdnVIeSt5K0NtaEkvb0JCVVJpb25IRlRXclBaN2FjbVBXcFY5cjFVd1dYWFhTcXhPUUYzZ0wyOEZGK3VWRk5NYnN0c2lFZHhHc3dPVy9FeVhLMDVwazJKSGVETTlvUEg3WUxBbzVIK285d2ZCTGlmRVFXR0hwbkFVSFNwazhEMkxPcVBtTmRpdXR3SkxFTlplcS9pQ0JXNkdtNU5teEl5bHpQYkR4eG1HMEw1TG1NaXJvNThFYzMzTVhYV01GTG5xL0FFOXBJNFZWVE92WmtFWjFFU00yWGUyTzVoR0RZbFY3NlMyWDRXNVRmNTdhUTVCZjhLNWhPN3NGYTJobEhpWEEzVzBVd3FnaW0rWk84ZTViVG16NDQ5K3VSckczVWdyQ1ZUWFgyNVprM0o1VGZ3K01XcHV5TXZmWGRsWTRxV0tIQy96RjQwZlZncGo5WlMvUUtRa0hVaTlaM1FtZmRIU3NVbDREbm1RZXRWSEhFOFJwRytZOUNVam53NGJuQStvNlFyOGk5Mk54TVhZQVhRSml5c013cGlXUStoMGRMOEF0V0k4NGRYTzhXMk10Y3VNVUFsUEdTRlZ1SjRSYUpvbm1WUjBXWmlVN3BrcmV4SzFtVlgyV0xTUGdEM3l5UXRySVhvQTBhNFd5bk5MOENIcnplaS9LZUd1eGUzaTFvUXhtMFBRNzhwWFFSNVI1djFJUW13Z1AzRUx1Q0xMWmpQVXJUdGhwWHlOQ1Q1dFRSbSt5QTZFeVU2TWR3RE85eEtFVFJmeFJFVlowUXBFTm0zQnI4cGYrREcyc0Z2TEZrVEh3eUx4UmNyVW9sd3R0WTlYMno0UmpHald0dzRmQ1lxOE10MHRIaGFqLzVKN1FOLzN0U2o5YWl1aFNBLzdkM0VYbHVnNmtWemgvMUxMT2pLdzNLMHB2UVVEZVhuYnVyL2NUb2pVd3AxVTJJejZCQ25mUHZiTzZFdHZkTG51Zm00b1dOYW1VZlB2YTErWWN5bllvNkU4L01hbDNwZXFlVHI0NWdtMWJTcEhWNDRyeUdkQ0l2anp5RUt3V0NUemd4NXJ1dnVZY1QyeFhIeUlWMUQrV0s5WC9VbmJBdTExUVIyQmxucXB0eGhENEpINGJtRGNIYzY1NXFPZmVrWTFCTWc1Vng2SWdYMm8yb2V5K0xuTlY1cENyckV5SmRZLzV0V29XdmtrbmtNWW53MGthdWR5UWRzVmFQT1A1OWUxb1NDTndWQ3YybFN5S2JWVWI3OFNtL09YOTFKbXc3R3RRVUtLSnR5a3YydVE5UUsyOC9FQXc4OFVHSHNuYmc4OEVBendNbmdoZy8xUFVFUCsxSHUrNWljMS9oUDF1ZWpjS251UDJLQ2Yxd2s4YnlHVkdnVDBxNUo5MGNXWFVGRkNNWTlnNDd5UlQ3bjhIdjltbTlLMmRSUk5tWGJhOC9ac1Azd3l0cVo1ejhuZ1ZKUHlBMzdVVzBrOFlXMTdua05QQVUzMi96T2ViajhwbUFmRStGK0FUMjNVaGVDTE1kd0dXcXl1NGZ4dWlGVExlWFA4VjkzVkQzYnhKQWNmOURTcUhwVlV4Yjg3cnFxV0E1a3R4OCtJdlNFbUJ3MmNTTWlmR0dkNXBjUnhDdmVEQW8vaWVEOWtGVlV5QzJvZWFUVTBIWXJWUVBTQnJnTTk0WlB0SGpvbUxIVlVyNTFCa3lGZHdZbTk1cFpKWEhVcXFhYzlEYzMyNHAyeUc0L1V3Q3BKeVJTMnMvRElFbnp5d2dPZUFpMjNKc3FlNVhISmxQT29oY2EybTRsZnZUSDY0OUZqVWNUMlVGVkNHdEczTFdVTC9KZkdzRStiWEFzbktEd20xaFYyU1BYeElYclErU3FwcHoyTjNzV3I1RDlRTHRnd0VQL2ptQkt3cDAwVGVzNkI0dW1WUk5laVFPZnN5OUo5d2xSL3JPZEZHdE1LRzJVQlZQZ0lXWTFHc05LUy9rcHJvRy9WUTZYeVdvTU81NWNxTmx5S1AvdEJjdEY3YWRwYmZyMk0zVms5dE1VY3ZEK3g3OXprL0hNYTdZdi94a3hlOFBqdHUvTXBYYlh2UVQxZFpHeG4xWG5SRks1ZUNuV0dDa3phQUlmS2hHMkRjcnJLYi9MQVlKNXVyRHN5LzcvYUdYdVN0QVJKdlIvTlVqTzdhY3BrcHltM1BVN3Q4a2pzWitneFFUdlhGbStCQU02TCtSS2pwUWx4UEZrOFdJclo1S0x6TmNZKy9sa0VpOTNFd2hkOEc2TytJcDI1VUU4RFJyVmxiV1ViNnlDbGQvcnRGTW1XWDlxaTZINkYzNnFnNDNuMlk5WUFzeGRJZnZwaFpIaXUrNEgyK0ZVNVQyR2RYLzlodWVCbTA1dHlTTXQxbS8yb3ZLVjc3cnJUYzkzQWVPR1hQUUk0NWpYOG1BdzNkSlUzbjZveW1MaDNQSlhMTjk0dVpsRm9hajk5REIrT1lzWThKMVFqTVV3M3ZOWnFyUXNYbWxQc0FpS0lKTGgzZXMvTCs0U0lpanZMMGJSbmE5RGJOK2c5bU9tRTl3NWVYY3pnYTJYQlhWVnUxOWU5bkN2YUZnZStDT2dGL1NVTDlvTDNJYXdtcHJ3Mk1MK3R2UnFVbE9wbWhMOW5IRDd2aVZhTEx2OXFDWmQwWHI0cVVPZFkyTmxNYXlEQi94WjZQMm5SQWRxTlFSVW9ScjRSdDdGWmloUmNRdlVqU1lrQ2hiNlNlZFFHWUwrZkt1c3BmeWt2ZFdDN1IxSEVoaU5CeERtUkt2NjRrVXBWVTNKVnh5SGZ4MmxkVk91bFAxWWZIZnpZN0ZpaUF6WXdaNjRnUU1JNE8rL0toSXFVdWNrRXUzSVJBWFBTUytZcHJnREZlc28wbzhraVRzTEVQcE5YZTU2eWsrOEIvd3dLM2J0VW5ML29QMjNkZXRTMGFuc3AyRHJjUHZmcXVpUk5tejd3VnBhNFQva2xUK05uTS9FU0NHUytaeWhKKzRBRWp5dGpUTWlvUncvR0JSYldDdDNCR1ZNcEFMK3paaTg0U2QzVVJ2Q2hpWm5FK1hoOUZsMzJFcnVud25QWWE5WllaZ3NhRDl1VThKQ2VEajg4VEMxZlovZGZpQy8xT1R4OW1POUJNSzA0emtvTHMwM1lUK1g0U2pyQ2NsTFh4SFJTS1RVZ0pKTGtlUmdRaDB5QkZPTzhvNjNCNEx1QUdhaS9LTFlodkVYWXBiMTNWNG1kWlJOeVRmRjdLQmM0bWEzSHd5NjBwQ1FZRC8yNlZLbEVMN1Mrd0gzSGdhQTE2MVozWk1WOXVIWTh6NHZWYXdxTCs4a2dnUzdsS2hNbzY3ckRuMm9WakJSZmtlQWpsSjdXdXpUaWRSTkNlK0xFNEt2REhEWXRUT3Z2N2g5ZG9Sc3dXZElKRHVSOUhWMk43Q1hBL3U1YU5uZXNoQWo5YTJHbTZBZTZOOEVtd1ZkR3hVbDlDSmxHL2d0UFdMTFJQbVc2S2ZSZ2gzTkN0TEkxRTJKTjBvNW9hK29KN3Y5OEZIYlp3ejdVWGlaUE1GVDE5bFZNYXp6SXJiOVZKYTkwdW5YeDlMY0JJRGlaUVdiRTc3UFFKRTdlQkpmdkNUaEVlUnNvcnpmVDBPbElKdkI3Mkthc3ZBTVZ3UGh0U2pyN1BhRFNVcncvT3FsYUMwaWhSOUNURmhuODhuK3FpRG1lNFFYNTZUNWtKOFRGK09IRUpQY0JBMjEvVWhMdkRqT2c2VkRYZlplemFJbXltTmw2aldtNy83UnJDZWVMTFlwUzErQWJTdTc3dXoydzFlcC9xeGowWDh3bEhJbXI3TTVMMmt3NS9henJ6djdkS3BMY1JOMDFkMUJRM2VJVWVxVWtMaVBEckdYa0M5bm1TaVBtZm02VTFaeS84ak1Cb29uTkdYaENUUU5XNDZ3elc0L09JZ2llUjFnUDhuVHhXSXJZWjJOeDBycXkreitwMjdZdEUrRFJieWJZRWM1Znk3SWxVWWd5cEtBZHRhMmZ4UGxBZk1aUnk2cEo4b2lxRk1XMkcwTExxR21uS3VwdGc3YmJ1ZVJkc1pHY0kxRzZuS2ZzWm02WVppMHp1WVRPS2tDOU9oOW8rR0xsMDEwRTBBOHVRSzNMdFhHc2lSR2h1aUszQ0FwZkV5VTN4VjlQdFpNRjVJWkYrT08vMXh6ZmJoZ1BkcVU1NVk5SXF6dW85UEVkbmI3QVVhaURndUtwYWhqSmF5ekFZWnNMM3hHNEEzemNMbmVkSHJQMHlYcCtoQkt4YmtKMU50em05cDlSRks5aWp4MER2cW5qVXlVN3dvM0tCWXNxMDdOMTU3NkhZVUlKdWQvTEVWVDd2ck4yVks0SjRkZ1B6dnlyaDF1TmxSYXlHbng2MnlzVitUVkc3ZWZaYTlrb1hKWVAraDVkMG5YUjJ1eDIvSDhHVitLbEsyNExSREp5SnFBcDJsTG00ZUo4aTF4U21IVDZ6SSt6bjZkM2FHb2pFK0s0MEpZN3gxWlh0eHM0UDBzL3JNMW8xaTdEc0Yrb0FIcWNVUFhVOGRMVUY3ajF0bG8zc0RxVGU2T3psN0NWditHa2wwNE1kNU5nTm1tTjNId0M4MUpIbTQvZFFpeFVpM3dPS1J3TkZHK0tuQkNLM2M0NDBKMXk2ckxENStvVGYvOER6K3NzU0hLT1UxWjlsMWprNEhCd2FFYmd2MWdURmdYbFRia3pReVJHb25FckxQaGdQREZSU0g1dHJLTU0zZkpjM05SVGJ5Ym9DSUw2OUp2Um9kMXdTbFQ1S3pSTCtCTmxLK0pQWGNBYnN2SUQ3VTJwSVh3UUlJcm1yTHNuNTZaVnp3Tk8rNzhaOVk3QTJCZUw1NmJWMFdwcXFJT2tTbEYxT3RzZEE4aCt4SFRCKzRIbXRLZVRVekFUbDdwU2ZWNTBYM0ZnZ2hQN3RHRXV0N0Q1Rlp1b3J3L2xhMjZnMHA3amIvTGFUbWJJb3FtTFB2TzRaTFg2ZjNUT3p0ZVBidnVBdUdFKzJRWFAveWdsNlY3eFN6Rjd4Wjh4VktLODNYMmV5STBJV2VZTlAyY2ZvT2YyUXhZVjZTMGxGQnN3VlBZa3hMY0tCWVI0VTQrY0N6OHplOWFpaFlhTUFWMStaTUhEUjRHeWd2SUFiN3o1RmQ3T0tnWkhaczFxcFZJRkUwcEhYa291bFhCeXNSamplZHhtVE9ZZnMxaDA1Vm1yRTVLK3YrR1o1ZjJzUlMvTDBvdStSSU1xQk1tYVFTRzJOK1h1cVAyS2s0Q0tSYVFZUTdlUFhjVHVEcDVTZnpLSjBEbjVRVExxa3NPWXN4aEJUUkJxZ0h1Z09XMlNURUQ1V3VlWmFJdGJTM25zQzBEM1l6cVU4Z1diY3F5UDdqTU16ekRDR1ZnNkQxbDN1Ny9vdFBzZkxKdTlNeHdmckJCZnVFQmo5eWVFMHYvajNWMmhGWmloZTJ2bWpTZDVwOVpXSEVWU09jTkNyZ0pWR015bEw4clVQNi9ENXIrUFhMRDV1Vm5Hc2FNRnUrY3Q0SHlkYS9MeHhuSEM3enNOSVlBR0grUHh6TUVTUVMzS2N0KzV6RExObXpXTFlDMDZsWUNwOE02ajViWDdBUVVVaXpTN0t6NGY1QjcyODNkRFBRZjhVWHNuSVhibW1FSytHdVhSRnIzNG9vOTJNeHV3eHI0Tks0bXhCWTBTWkZuNzFQazRvRTlhRXJwYzRIOUtRN05ocFNiSmJycm82ekh4a0I1OFd4VTNFbzIwWXFxOWJWZXpZSXEycFJsdjNGMzNiYXBBcVExdHdnNkhMdS9hUzNiQ2ZCR21WaUF5NlFxSHVtV2VlL2w4bkF1QmNsRXZ0RmZjc3lSRDEybDk5dUQ0L2tBOVVBM2pjQzNMd3FWZ01PQVErTjAwZ1B4bGd1WkxkNTVTUVBsZDkybkhPM3RkT0wvdGNmSEZYOGVLa3RpRW84MFpkbWZhbFhkb2IyQ1N0RWtUcWpZa3BSWTA3N0ZJMkRlLzFndmVuMGNyQkY2WkFrN0FvTnZ3L1VHY1hyb2RseXJRZWVZaGJWYkZwRGIzenQxYnA4VFhhZDl6NkZSalhvRDFHdTJlTGNyMEZjZXdEUjVrUzdrN2ZBSUQ2MVUxNzlEbC9RLzBwUVl2NXdac3ZWMXp4ZmFScVhiSGhNTW9NdVdkZFkxTGZnZzJHVXZTL3VLZlZ2d1FOalZYeURaOU5GL21EUXMyYW5YOHJPdTlveHcxanV4cyttWmFiU1lTVW9aczZxZVV3Q3YxbkpmYnVNeTROQm9yL0dTSzYxSUxadE1LWEwxbFVmbnRvVmlmNERYU0lsbkNvc25ucFl0UkpxeXpQYXU2NytBcG5oY1BGaDRqcjBtUVRvY0NOZC9wN2JxVnR1U3VpWjlTWjV5UUlmK3kvcUYxSlRYc1VzZHkvcE94VGtxM1didkxkVzkrVzQ3NCtEb1ZsaEN5Nzc4OS93R3RZUTJ5dkJjOXdNRG1sdkcvSUtKcGZGQ3hOSlgvaW4rREh5cmRrZk5iMG84Kzg2alp5NnNWQ0xjbExzWHJRSjJTMjZWL1dtZk85enpTenlNUjg1L3NPZnF5azA0bjF3WlF3MTM5eXg0Zlg5Qm1XMlV1TUxZTFRYV2Y5QXVCRXlxaDAyM2ZGM3ljeHV4REJFWDY5RDR6azkvK0Y3R2ZqbVVaZjNid2ZOaC8xQ1lSTysrSy9YeGVpVTRsYmJ5dkUycjdIVjAwR0s0UFNIMnhQVHJpMUtHbTVMdnZ4Zit2ZHEvN2ZlYVVXSTc1UTkvc25aN0p5WlBOM21pd2hoTTlHNWQraVM2TjMrSTNmYlpua3Z4MEwybnQ5MG9zRnAyb3hrdkUvZkRnQkQ2eXQra0RNVis1Z2NjQjdXVkw5MVFPL2lwSnA2djF6d3c5b2ZqdWhwbVUzcWlwVjlMWDdpM2Y4K1BwTk5sb01ERXQ1ZWhlS0RvLzM3cVZuYjZzNTFBbW50VDhNZDJWYlptMnU1QTg0QjQ1akhLWTd4ZDl3b1plY2U4UW9yckZXaEtSYTFIbnpRRTk0YU9rTVZoekoreEZKY1BNdW5VbTB3VG8veWkxQ2RMcm85a1hqbk50ZDBiODZvakxrTUZaRjVNS0RLd2hSL05tL1ZuNENJVmpWRit4MS9rd1hkeTNySysySk1LVVZSR29NVzdhcjZOZXJUaHBQbXlLU3BReFcvWGFPWWdLVUhsSCttNFBDcis4bXZXbmo3emJWUUtLZ1RnM2pnREQ5T2FLbStZYVRNWHNuUEQ0ajI3SzFnV0k2ajhTZWF1U2VHdEVkUG5UZTVES1E1MzFKUkZHUGM0VmpRZCtGaTNqMXFQM1kzc05YUXorK0ZETWdTVmIzbUhLT0hKVy9Vb2Q3Z3B6VjcyYnVrYVFtQ1M5OC8yTm1vb1k4aTNqZTNNRERFVkdjWWtYSklqb0R5TWlXM1ltYnVzMy9Tb1Z2and6cmRSajE5NEZncXJ3cDFOQTEwWCtGNzhsT3I1V3FpcW1NTzljN01CZTQrMFVQTmlnMStIdlhqbmI5S1NsT2VISkp4dVJ4empnS3hkYmxPVjdjR2x2bnBMcXBzWHFYc0dNaGY1VkxHN29TaUJSYXc2RExLU091bnVCQ3JxMFUzaWkvZW1MckVlWFVCNW5GSjJEaWt0ZU9NWVo3SUxtMW9ZaXU5VFQ2UXJTQlhUUHhqdTExVDYxa2xsdS9CREo4b3d5RXBxUC91NkcvTDhxaWE2aGJkckVzcktnNzh6UE83NiswNzhjUGk2MVpDT1Vtb3lIZ2V5NGx1ZlZJWi9OaEwrTEx1SHFVNkVXZFpYbGR5Zi9ITFRpTDlEWE44ZW9GQ3dTRVYvOFQ2cHUxa3JLei9MRHV5T3UrUnN3cnVWRjZxSEZiRlZHQlNJN213RW5qbjE3aU5ING1UMjNRdVR4YnYrTDE4bDVlZmRuOVJjRjl6d1dyanB6dk5Iamc5VmtJeEFPL3Z3MVRhWTE2MnNKWXVqem5YZWdvMDEyWkk2bjFKSGhjQ0VmNXB2VUJHd2VOY2RsSEEremg2SVRLczZ5NzVwV1YvVCtsNmVLV3VpejRUQWZQQTQ0aUM4OWozbmpFYmhhZWNVcWdabGdLVFFZQi9BRWFtUEJoTHA1bGdnWUxSNGJ3dzQyeW85VXp2NENScThqb1hCaEpTQWMwWjM4UTZ2NEhCM3lVS2kwTzBZSXREU1g3emo1ZTBYeGxCREV2a0lFY0E1UWUwK0plQStQa0taaVBYNElJREYrN0t1dENaZGxTNVBvaHRyQkV3VzcxOGY1S2UrWTQwT0NaK0dnTUhpSFNPZC85dWJOTDZVbndzRUNsWHRuWGYreFRMLzFTaTVRSWVVVEVOQWYvRnVtNDkvZURDTk1lWG5BZ0hNaVBXOGVvL1cwUHNNNzFWRHVRRDMrQ3VKS1kzcWZHUkU4Y0pmMnRaai8yQWlra2tKdVVWQWIvRmVlb0pQZlhnWThpSHAzT0orVEJUWFdidy84c01mY1d5SC84Y1BKaWdRQWg0Q0x6TDJLLzhhRjY1NThtLys0MjEvVnZPTkI3RTFyeVJkQ1FHOEFUNWdIQm8zQXgzK0lhU1BLUUw4WnhGbW9YbE1rU0MxQmtHZ1pXWThCc2NVQjVHR3lvd1pBbncvd2l3TTh2T2lNUU9GeE5WR1lNZk1lRUM5cnMyYkNJODlBbmhEaG1sWVB2YWdrSUxhQ09ESGZLYWhwODJjQ0FrQlFvQVFJQVFJQVVLQUVDQUVDQUZDZ0JBZ0JBZ0JRb0FRSUFRSUFVS0FFQ0FFQ0FGQ2dCQWdCQWdCUW9BUUlBUUlBVUtBRUNBRUNBRkNnQkFnQkFnQlFvQVFJQVFJQVVLQUVDQUVDQUZDZ0JBZ0JBZ0JRc0JHb09oOEhDY0ZqVUpkN3oxbEtXd28rOWdoc0svMTlaMDNEZmJobldPSEZpa1VScURCUDlPYUZoNDMrRVJZR2kvS1AxWUlWRkpmZ2ZqSkg3b2Z2MVNsZC84Y3EyWWZtakpsZGlhWkYvLzY5dTFrUDhrZzVUZTM5SlVVM1dkUDNmNUNrZXduQlNYS1RrS0E3Q2NKSGNwTFE0RHNKdzBoeWs5Q2dPd25DUjNLUzBPQTdDY05JY3BQUW9Ec0p3a2R5a3REZ093bkRTSEtUMEtBN0NjSm5mem1UZHgwV3N1dlRQYVRYeHRKMEx4UU9hd2Y5QklJdkN5eUh3OEp1a29Jbkwxa25XQWJVa0pjbE93bkRwbGNwMWVXclpOYW4zOG4rOG0xbmNRb1AzZGdXVlBzb3AzN25PSmwwUDN6WGtHeUh3OEp1dm9JVEw5aFdUUHVSd1dWMzNKYTlXakpmandrNk9vajBJWjk3THZIZno1M1N6VDgzSkpIUy9iaklVRlhINEVxeHFjVmhrNG9OWkQ5cEVLVVA0SkNIenJYdEw3cFR2YVRQL05JMWJqMGZzdkNKM1RSQ2FVR3NwOVVpUEpKZ01PcE9vcVQvZWlnbEVPYVRhMWY3MWhrUHptMERSMlYyMHpybzVSa1B6cGc1cENtcnZkUlNyS2ZITnFHaHNvbHhwWTF5R2o4MGdFcGh6VDRCbk5QUjIzcWYzUlF5aC9OalBqeDh1TlI5L010NUgvT24wV1lhVnptdSsvemQ2QVE3WCtaSVVmVUhJRVduejd6YlZSTHVmKyt6V2w0b1BITHdZSCtCeERBTitEUFdOYnVXaUJSZFVQMm8wSWw5Mm56akhYUUNXMm5Ba0gya3dwUkhna21HYlpRN1czVUZPMnhUYmFYUWtMWitVTmdnUjNpQk9MbGRNVVhHTnRLcHlLS25DRlE1TXYzN2thSzFwLzQ1RmRYR0x2MDVmLzVSQW9oWmVjTmdVcmZPbm5RVE5ZYVk1Y1hhQXhMaGlwM3VXZlpQZXkrRkswbldQL1VMYmQ5NkpaVE5ab0RwVUNWdit4blRyMzdlQ245LzUvYVhmSVhyempWQUFBQUFFbEZUa1N1UW1DQyIKfQo="/>
    </extobj>
    <extobj name="334E55B0-647D-440b-865C-3EC943EB4CBC-7">
      <extobjdata type="334E55B0-647D-440b-865C-3EC943EB4CBC" data="ewoJIkltZ1NldHRpbmdKc29uIiA6ICJ7XCJkcGlcIjpcIjYwMFwiLFwiZm9ybWF0XCI6XCJQTkdcIixcInRyYW5zcGFyZW50XCI6dHJ1ZSxcImF1dG9cIjpmYWxzZX0iLAoJIkxhdGV4IiA6ICJYRnNnWEdGc2NHaGhJRnhkIiwKCSJMYXRleEltZ0Jhc2U2NCIgOiAiaVZCT1J3MEtHZ29BQUFBTlNVaEVVZ0FBQUM4QUFBQW1CQU1BQUFDbUJ0OVhBQUFBTUZCTVZFWC8vLzhBQUFBQUFBQUFBQUFBQUFBQUFBQUFBQUFBQUFBQUFBQUFBQUFBQUFBQUFBQUFBQUFBQUFBQUFBQUFBQUF2M2FCN0FBQUFEM1JTVGxNQUVIYXIzZTltVkxzaXpabUpNa1JscVhZUkFBQUFDWEJJV1hNQUFBN0VBQUFPeEFHVkt3NGJBQUFCeUVsRVFWUW9GV1ZUdTA0YlFSU2RKUmpIZ0kyRmxCb2tLaXFvSWxFZ1c0cW9qU0pGRkVnc2RPazJmMkQrWUtscFRJUkVhMm9hdGdWRk1nMDEvZ05RWXZOS2xNTTVkOWI3RUxlWSt6aDN6cHc3cyt0Y2FzSEsxdmpMd1NUTGZUVUd0b0NOdk9LamFvaXZSMjRSMkM4anRSZzdxaHpqVHhtSThOeFVKUWh4YnNqc3VybDV3QWV1aXllcjNKMll1OHdZcGdIYk9rZ0VmQUJPNUdsVHdMSjhaNmgxQUJ6SjAyckFObDE5cktRQlBNcWJoWGJJL0Y4bFBkL2xnUmlxVmY0cjZ4ZkhHa0FzOStJamt6R3F4N2sxT3k5ZVpraUZ2MVh5MWdXR2xDRE5FZkF5S1pNRStPSG03T3dPMEM0Qis2Nm5UaXBIa2dOM21yQjF6Z0pueFUwSlNPbzJMODh1aUhMY2tYejhwOFlsNERuZm9HbVRxSzBDV3dwcUJWeFJNSzBMMlB5S2FRU3UvU3R5MUFkZnMzVUpDTnNXWFpiRzBKR3B5RUgrU21va1lKcnMxdFp0cTE4V01vSUk2WWVSQVJxYjFuc0hKRlozRmVEUVI3YVNLdkhwWEVhcVBPaG5CTHpkd2h5M1ZEdlJFaGNtbjhJdnIvNHpkMy9LTDdIZTN3dU1lVWIzV3RWam10VmF2S1VZZkw2S2ZjSGRsS3NSdnc0bG4xOWY2MUNkalJDYmZPTHZVTjNOWU5ROEhqY0ZPUDRGSS81bXV6ZVdSUmpocDBYY2M5RVpuYTZtU1hEOTdZemhHMXZ6K2dFak9UUHlBQUFBQUVsRlRrU3VRbUNDIgp9Cg=="/>
    </extobj>
    <extobj name="334E55B0-647D-440b-865C-3EC943EB4CBC-8">
      <extobjdata type="334E55B0-647D-440b-865C-3EC943EB4CBC" data="ewoJIkltZ1NldHRpbmdKc29uIiA6ICJ7XCJkcGlcIjpcIjYwMFwiLFwiZm9ybWF0XCI6XCJQTkdcIixcInRyYW5zcGFyZW50XCI6dHJ1ZSxcImF1dG9cIjpmYWxzZX0iLAoJIkxhdGV4IiA6ICJYRnNnWEhSbGVIUjdjeTUwTG4wZ1hIRjFZV1FnTUNCY2JHVnhJRnhoYkhCb1lWOXBJRnhzWlhFZ1F5eGNjWFZoWkNCY2MzVnRYM3RwUFRGOVhudHVmU0JjWVd4d2FHRmZhU0I1WDJrZ1BTQXdJRnhkIiwKCSJMYXRleEltZ0Jhc2U2NCIgOiAiaVZCT1J3MEtHZ29BQUFBTlNVaEVVZ0FBQkgwQUFBRGxCQU1BQUFBOFFwYTZBQUFBTUZCTVZFWC8vLzhBQUFBQUFBQUFBQUFBQUFBQUFBQUFBQUFBQUFBQUFBQUFBQUFBQUFBQUFBQUFBQUFBQUFBQUFBQUFBQUF2M2FCN0FBQUFEM1JTVGxNQVJJbTczZS9ObVJDclpsUXlkaUxycGhoZkFBQUFDWEJJV1hNQUFBN0VBQUFPeEFHVkt3NGJBQUFjS1VsRVFWUjRBZTFkZll3a3gxWHYvYnFiM1oyZFhlT1lSRVI0Rmxrby9FRzBHMlFUaDBCbUViWVZCOFd6NE56RklNd3NjZ3hHZk14SmtlTklXSm1SYzRjRDJObEZBU0toaEZrSmt4QUV6RWxPOEIrT3NwTVFCeXlRZGlYYnlFZ21Nd29ZazBTd2wvUE8ybmV4WGZ5cVA2cXJ1NnU3cTZabmIyNjJYMG03WFYzMTZ0Vjd2M3BkSDY5cXVpMkx3dWdRbUt6ZTNrUHR4WS9VVGo4NE9pbW81akZGb0ZDOWg3MEM4Nmtjdkt2S3RzWlVDUko3WkFoTXZXN3RzR1dyKzByVG1tU1hSaVlHVlR5bUNKUzNyRVgyNnV4aEQvTFgyZEtZYWtGaWp3cUJTcythWVpjYnE3eitGUnJBUnRVTTQxcHY2ZEJDLzlOLzJaYS96ZGJHVlErU2V6UUlUTDV1V1p1TTNXWFgzbVVYUmlNRjFUcXVDRXkvWVZsbDVzNTdHbXg5WFBVZ3VVZUR3T1lhbi9ZNHc1ZFZZUnVqa1lKcUhWY0VYdHpqeXk1MFFqelVhUDdzQUVIL1RSQmdydG1VR05zMktVZTBoQUFRS0RKMjNnWmlnYkVlSVVJSUdDSUFzMm5hUmFaWTM3QW9rUk1DMWhRN2NGQlk1QnRoRkFnQk13U0UyYlRaYTJZbGlab1FzS3g5OW4wSGhncTVmOGdlekJGb3MxZnRRZ1dHZlhnS2hJQWhBaTEzMTJ1T3NZNWxQZHMwTEU3a09VZWd4czdZQ0p5dzU5RXM1MmlRK29ZSXdHdm91SDgyMlVYTG1uZTNNZ3laRUhsdUVjQ3cxYk9WNy9KdGpLbnY1UllJVW53Z0JHWTlyMkdEejROMjhVZUJFTkJIWU1ZNzlXeWZQcXc2WTVsK2NhTE1PUUtibnZ0bkIvUG9TVHBCbjNOek1GWi94M1gvV05NNC9kUGFNQzVQQmZLTlFOczdORmFxSFZabzlaVnZZeGhBKzlsZmFycWxKdXQzTGczQWdJb1FBb1FBSVVBSUVBS0VBQ0ZBQ0JBQ2hBQWhRQWdRQW9RQUlVQUlFQUtFQUNGQUNCQUNoQUFoUUFnUUFvUUFJVUFJRUFLRUFDRkFDQkFDaEFBaFFBZ1FBb1FBSVVBSUVBS0VBQ0ZBQ0JBQ2hBQWhRQWdRQW9RQUlVQUlFQUtFd0NnUktOV1lhZWlNVWw2cSsrcENZTUxVZXJ3MzAxOWRhcEEwSTBKZzN0eCtuRmRyamtoZXF2YnFRZ0JmS2pBTitEd1lCVUxBUldERk1aK3RHRUFLbi95L3QvN2QyMjZVYll5K2FCQ0RWUzZUVHppbWNUbForY0svM0ZBVE5rVHZJMHNHSzFlNUJkY3VlbWxhRjU2b3VoYTBrVVpLK1RsQ1lNZXhpclYwbFF2UE9xVDBTWXgwclBKRGNkSXhDcTN2N0h5dHhvbnBoWWo1c1E0TlRkMWhTV3RXczJBYlVGT0RLNUhrQllGOTNxY3c3NE9uS1ZwUGN0TGxGQ0xLemhNQ2VOczhENGQ2T2o4TTBuVTlVcUxLQndJdGJqN2F2Y3AxekhzN2REN1FJUzNURUpoMjdFZnpNeGVGdW01WGxWWXY1UjhQQk53OWpINVRUNTFaKzZOZ2VyUkVsUWNFdWs0SHRLcXBxLzFWREUxYUlzc0JBbE9PL2VodWpNNTZuemZJQVRTa29nWUMzaDVHUjRPV2sxVHdWVGtLaElCQW9PeDBRSGVKaE9USU5HM0JKd09VdDF6Yks2aS9NVkZpMjNsRGlQUk5SS0R1ZEVDNlpyR3lsc2lOTXE5dUJMNTd3NjNzOU05MEhDRW5ONFlnck5FZWhtWE4wQmI4RUVBZkVZdjUrNTNPNG1EYkZxQ3hOZ1E1M0dQUUI1cXNGbWdMWGhPcHE0L3NKVzQ5ZDM3NlUxWFdYNEoways2bjJqTUsybkJzOG93bW0yczA2WTQ3V2VIek4vYnZlV0djdFB4SE5QUUgzd0tKQzQ4emZtYW43WDZxUGFNTzdoN0c5ek95R1dIeFVUUmxzY0lZanIrOGI0UnFHMWJOemVjZGJwazNvZXZCd05NMFpLRWtMem45ai92ZGR5WEoxWjA0aXFZc3ROajdtdFlmMWRsdm0yQlRlcnNKdFRudHQvYml5L0NGOWwrSTdOWWxxOHgwNXl5aWxEclNkZ3hvUTUxNzFhY08xcFFaMVhxUjJTNzcrWnFKUDJPaU1wd1JJMDcyYXhPT1IweWdzNVJzZlphOXdPeEJMSTZYUVRwMlJYa1lWOCt5Y1ZQV3p4dUFveVl0MWx4TGNDdFhVNFZTNSt2TXhOcENwZE52LzRHeCtOL1NyRERINGowMjFmN1FEdU40ZXhoOFRqNSt3YndwcTludDU1elhHRGpBb010dERqMkE3ajdqSU0zd0dQcUF2YmlDSDJmc29DTm43b0o2V0Q4bjVyd1FkUGN3WkRGR0h6ZHZ5cHB1aThjclYvYytjMjUxbWFaRGpKOGYvOFZtUE11c09jOHgxdit4T0NZbDJPNTlnY3lUYVBDMVFNcmdOd3ZjZWhnYno4KzltemVsZG84Uml5Z0FXM0l6WnpTUDFEMVVZK3p1V0lhWk13by9Ddk9KN1gyc3B5STdWSHpWZENaenRTNkRPamVmaE41dldQVWNBUi96cGl4bHQ1OFpmK21DK25XNnM1Y0E3eEd1OVVzTmpFL2JzZkR5WTRLcm9WeTB1WTdnb1ZMcTIzUGdqNkRaRTZ0NWpDalZ2Q25uc3VPMjRrOWs4Qnl2cDZ2K2JhRDdXK2xrZzFLVVd2Z1JSSUkxN0N0K0k5RWRrdnVIeSt5K0NtaEkvb0JCVVJpb25IRlRXclBaN2FjbVBXcFY5cjFVd1dYWFhTcXhPUUYzZ0wyOEZGK3VWRk5NYnN0c2lFZHhHc3dPVy9FeVhLMDVwazJKSGVETTlvUEg3WUxBbzVIK285d2ZCTGlmRVFXR0hwbkFVSFNwazhEMkxPcVBtTmRpdXR3SkxFTlplcS9pQ0JXNkdtNU5teEl5bHpQYkR4eG1HMEw1TG1NaXJvNThFYzMzTVhYV01GTG5xL0FFOXBJNFZWVE92WmtFWjFFU00yWGUyTzVoR0RZbFY3NlMyWDRXNVRmNTdhUTVCZjhLNWhPN3NGYTJobEhpWEEzVzBVd3FnaW0rWk84ZTViVG16NDQ5K3VSckczVWdyQ1ZUWFgyNVprM0o1VGZ3K01XcHV5TXZmWGRsWTRxV0tIQy96RjQwZlZncGo5WlMvUUtRa0hVaTlaM1FtZmRIU3NVbDREbm1RZXRWSEhFOFJwRytZOUNVam53NGJuQStvNlFyOGk5Mk54TVhZQVhRSml5c013cGlXUStoMGRMOEF0V0k4NGRYTzhXMk10Y3VNVUFsUEdTRlZ1SjRSYUpvbm1WUjBXWmlVN3BrcmV4SzFtVlgyV0xTUGdEM3l5UXRySVhvQTBhNFd5bk5MOENIcnplaS9LZUd1eGUzaTFvUXhtMFBRNzhwWFFSNVI1djFJUW13Z1AzRUx1Q0xMWmpQVXJUdGhwWHlOQ1Q1dFRSbSt5QTZFeVU2TWR3RE85eEtFVFJmeFJFVlowUXBFTm0zQnI4cGYrREcyc0Z2TEZrVEh3eUx4UmNyVW9sd3R0WTlYMno0UmpHald0dzRmQ1lxOE10MHRIaGFqLzVKN1FOLzN0U2o5YWl1aFNBLzdkM0VYbHVnNmtWemgvMUxMT2pLdzNLMHB2UVVEZVhuYnVyL2NUb2pVd3AxVTJJejZCQ25mUHZiTzZFdHZkTG51Zm00b1dOYW1VZlB2YTErWWN5bllvNkU4L01hbDNwZXFlVHI0NWdtMWJTcEhWNDRyeUdkQ0l2anp5RUt3V0NUemd4NXJ1dnVZY1QyeFhIeUlWMUQrV0s5WC9VbmJBdTExUVIyQmxucXB0eGhENEpINGJtRGNIYzY1NXFPZmVrWTFCTWc1Vng2SWdYMm8yb2V5K0xuTlY1cENyckV5SmRZLzV0V29XdmtrbmtNWW53MGthdWR5UWRzVmFQT1A1OWUxb1NDTndWQ3YybFN5S2JWVWI3OFNtL09YOTFKbXc3R3RRVUtLSnR5a3YydVE5UUsyOC9FQXc4OFVHSHNuYmc4OEVBendNbmdoZy8xUFVFUCsxSHUrNWljMS9oUDF1ZWpjS251UDJLQ2Yxd2s4YnlHVkdnVDBxNUo5MGNXWFVGRkNNWTlnNDd5UlQ3bjhIdjltbTlLMmRSUk5tWGJhOC9ac1Azd3l0cVo1ejhuZ1ZKUHlBMzdVVzBrOFlXMTdua05QQVUzMi96T2ViajhwbUFmRStGK0FUMjNVaGVDTE1kd0dXcXl1NGZ4dWlGVExlWFA4VjkzVkQzYnhKQWNmOURTcUhwVlV4Yjg3cnFxV0E1a3R4OCtJdlNFbUJ3MmNTTWlmR0dkNXBjUnhDdmVEQW8vaWVEOWtGVlV5QzJvZWFUVTBIWXJWUVBTQnJnTTk0WlB0SGpvbUxIVlVyNTFCa3lGZHdZbTk1cFpKWEhVcXFhYzlEYzMyNHAyeUc0L1V3Q3BKeVJTMnMvRElFbnp5d2dPZUFpMjNKc3FlNVhISmxQT29oY2EybTRsZnZUSDY0OUZqVWNUMlVGVkNHdEczTFdVTC9KZkdzRStiWEFzbktEd20xaFYyU1BYeElYclErU3FwcHoyTjNzV3I1RDlRTHRnd0VQL2ptQkt3cDAwVGVzNkI0dW1WUk5laVFPZnN5OUo5d2xSL3JPZEZHdE1LRzJVQlZQZ0lXWTFHc05LUy9rcHJvRy9WUTZYeVdvTU81NWNxTmx5S1AvdEJjdEY3YWRwYmZyMk0zVms5dE1VY3ZEK3g3OXprL0hNYTdZdi94a3hlOFBqdHUvTXBYYlh2UVQxZFpHeG4xWG5SRks1ZUNuV0dDa3phQUlmS2hHMkRjcnJLYi9MQVlKNXVyRHN5LzcvYUdYdVN0QVJKdlIvTlVqTzdhY3BrcHltM1BVN3Q4a2pzWitneFFUdlhGbStCQU02TCtSS2pwUWx4UEZrOFdJclo1S0x6TmNZKy9sa0VpOTNFd2hkOEc2TytJcDI1VUU4RFJyVmxiV1ViNnlDbGQvcnRGTW1XWDlxaTZINkYzNnFnNDNuMlk5WUFzeGRJZnZwaFpIaXUrNEgyK0ZVNVQyR2RYLzlodWVCbTA1dHlTTXQxbS8yb3ZLVjc3cnJUYzkzQWVPR1hQUUk0NWpYOG1BdzNkSlUzbjZveW1MaDNQSlhMTjk0dVpsRm9hajk5REIrT1lzWThKMVFqTVV3M3ZOWnFyUXNYbWxQc0FpS0lKTGgzZXMvTCs0U0lpanZMMGJSbmE5RGJOK2c5bU9tRTl3NWVYY3pnYTJYQlhWVnUxOWU5bkN2YUZnZStDT2dGL1NVTDlvTDNJYXdtcHJ3Mk1MK3R2UnFVbE9wbWhMOW5IRDd2aVZhTEx2OXFDWmQwWHI0cVVPZFkyTmxNYXlEQi94WjZQMm5SQWRxTlFSVW9ScjRSdDdGWmloUmNRdlVqU1lrQ2hiNlNlZFFHWUwrZkt1c3BmeWt2ZFdDN1IxSEVoaU5CeERtUkt2NjRrVXBWVTNKVnh5SGZ4MmxkVk91bFAxWWZIZnpZN0ZpaUF6WXdaNjRnUU1JNE8rL0toSXFVdWNrRXUzSVJBWFBTUytZcHJnREZlc28wbzhraVRzTEVQcE5YZTU2eWsrOEIvd3dLM2J0VW5ML29QMjNkZXRTMGFuc3AyRHJjUHZmcXVpUk5tejd3VnBhNFQva2xUK05uTS9FU0NHUytaeWhKKzRBRWp5dGpUTWlvUncvR0JSYldDdDNCR1ZNcEFMK3paaTg0U2QzVVJ2Q2hpWm5FK1hoOUZsMzJFcnVud25QWWE5WllaZ3NhRDl1VThKQ2VEajg4VEMxZlovZGZpQy8xT1R4OW1POUJNSzA0emtvTHMwM1lUK1g0U2pyQ2NsTFh4SFJTS1RVZ0pKTGtlUmdRaDB5QkZPTzhvNjNCNEx1QUdhaS9LTFlodkVYWXBiMTNWNG1kWlJOeVRmRjdLQmM0bWEzSHd5NjBwQ1FZRC8yNlZLbEVMN1Mrd0gzSGdhQTE2MVozWk1WOXVIWTh6NHZWYXdxTCs4a2dnUzdsS2hNbzY3ckRuMm9WakJSZmtlQWpsSjdXdXpUaWRSTkNlK0xFNEt2REhEWXRUT3Z2N2g5ZG9Sc3dXZElKRHVSOUhWMk43Q1hBL3U1YU5uZXNoQWo5YTJHbTZBZTZOOEVtd1ZkR3hVbDlDSmxHL2d0UFdMTFJQbVc2S2ZSZ2gzTkN0TEkxRTJKTjBvNW9hK29KN3Y5OEZIYlp3ejdVWGlaUE1GVDE5bFZNYXp6SXJiOVZKYTkwdW5YeDlMY0JJRGlaUVdiRTc3UFFKRTdlQkpmdkNUaEVlUnNvcnpmVDBPbElKdkI3Mkthc3ZBTVZ3UGh0U2pyN1BhRFNVcncvT3FsYUMwaWhSOUNURmhuODhuK3FpRG1lNFFYNTZUNWtKOFRGK09IRUpQY0JBMjEvVWhMdkRqT2c2VkRYZlplemFJbXltTmw2aldtNy83UnJDZWVMTFlwUzErQWJTdTc3dXoydzFlcC9xeGowWDh3bEhJbXI3TTVMMmt3NS9henJ6djdkS3BMY1JOMDFkMUJRM2VJVWVxVWtMaVBEckdYa0M5bm1TaVBtZm02VTFaeS84ak1Cb29uTkdYaENUUU5XNDZ3elc0L09JZ2llUjFnUDhuVHhXSXJZWjJOeDBycXkreitwMjdZdEUrRFJieWJZRWM1Znk3SWxVWWd5cEtBZHRhMmZ4UGxBZk1aUnk2cEo4b2lxRk1XMkcwTExxR21uS3VwdGc3YmJ1ZVJkc1pHY0kxRzZuS2ZzWm02WVppMHp1WVRPS2tDOU9oOW8rR0xsMDEwRTBBOHVRSzNMdFhHc2lSR2h1aUszQ0FwZkV5VTN4VjlQdFpNRjVJWkYrT08vMXh6ZmJoZ1BkcVU1NVk5SXF6dW85UEVkbmI3QVVhaURndUtwYWhqSmF5ekFZWnNMM3hHNEEzemNMbmVkSHJQMHlYcCtoQkt4YmtKMU50em05cDlSRks5aWp4MER2cW5qVXlVN3dvM0tCWXNxMDdOMTU3NkhZVUlKdWQvTEVWVDd2ck4yVks0SjRkZ1B6dnlyaDF1TmxSYXlHbng2MnlzVitUVkc3ZWZaYTlrb1hKWVAraDVkMG5YUjJ1eDIvSDhHVitLbEsyNExSREp5SnFBcDJsTG00ZUo4aTF4U21IVDZ6SSt6bjZkM2FHb2pFK0s0MEpZN3gxWlh0eHM0UDBzL3JNMW8xaTdEc0Yrb0FIcWNVUFhVOGRMVUY3ajF0bG8zc0RxVGU2T3psN0NWditHa2wwNE1kNU5nTm1tTjNId0M4MUpIbTQvZFFpeFVpM3dPS1J3TkZHK0tuQkNLM2M0NDBKMXk2ckxENStvVGYvOER6K3NzU0hLT1UxWjlsMWprNEhCd2FFYmd2MWdURmdYbFRia3pReVJHb25FckxQaGdQREZSU0g1dHJLTU0zZkpjM05SVGJ5Ym9DSUw2OUp2Um9kMXdTbFQ1S3pSTCtCTmxLK0pQWGNBYnN2SUQ3VTJwSVh3UUlJcm1yTHNuNTZaVnp3Tk8rNzhaOVk3QTJCZUw1NmJWMFdwcXFJT2tTbEYxT3RzZEE4aCt4SFRCKzRIbXRLZVRVekFUbDdwU2ZWNTBYM0ZnZ2hQN3RHRXV0N0Q1Rlp1b3J3L2xhMjZnMHA3amIvTGFUbWJJb3FtTFB2TzRaTFg2ZjNUT3p0ZVBidnVBdUdFKzJRWFAveWdsNlY3eFN6Rjd4Wjh4VktLODNYMmV5STBJV2VZTlAyY2ZvT2YyUXhZVjZTMGxGQnN3VlBZa3hMY0tCWVI0VTQrY0N6OHplOWFpaFlhTUFWMStaTUhEUjRHeWd2SUFiN3o1RmQ3T0tnWkhaczFxcFZJRkUwcEhYa291bFhCeXNSamplZHhtVE9ZZnMxaDA1Vm1yRTVLK3YrR1o1ZjJzUlMvTDBvdStSSU1xQk1tYVFTRzJOK1h1cVAyS2s0Q0tSYVFZUTdlUFhjVHVEcDVTZnpLSjBEbjVRVExxa3NPWXN4aEJUUkJxZ0h1Z09XMlNURUQ1V3VlWmFJdGJTM25zQzBEM1l6cVU4Z1diY3F5UDdqTU16ekRDR1ZnNkQxbDN1Ny9vdFBzZkxKdTlNeHdmckJCZnVFQmo5eWVFMHYvajNWMmhGWmloZTJ2bWpTZDVwOVpXSEVWU09jTkNyZ0pWR015bEw4clVQNi9ENXIrUFhMRDV1Vm5Hc2FNRnUrY3Q0SHlkYS9MeHhuSEM3enNOSVlBR0grUHh6TUVTUVMzS2N0KzV6RExObXpXTFlDMDZsWUNwOE02ajViWDdBUVVVaXpTN0t6NGY1QjcyODNkRFBRZjhVWHNuSVhibW1FSytHdVhSRnIzNG9vOTJNeHV3eHI0Tks0bXhCWTBTWkZuNzFQazRvRTlhRXJwYzRIOUtRN05ocFNiSmJycm82ekh4a0I1OFd4VTNFbzIwWXFxOWJWZXpZSXEycFJsdjNGMzNiYXBBcVExdHdnNkhMdS9hUzNiQ2ZCR21WaUF5NlFxSHVtV2VlL2w4bkF1QmNsRXZ0RmZjc3lSRDEybDk5dUQ0L2tBOVVBM2pjQzNMd3FWZ01PQVErTjAwZ1B4bGd1WkxkNTVTUVBsZDkybkhPM3RkT0wvdGNmSEZYOGVLa3RpRW84MFpkbWZhbFhkb2IyQ1N0RWtUcWpZa3BSWTA3N0ZJMkRlLzFndmVuMGNyQkY2WkFrN0FvTnZ3L1VHY1hyb2RseXJRZWVZaGJWYkZwRGIzenQxYnA4VFhhZDl6NkZSalhvRDFHdTJlTGNyMEZjZXdEUjVrUzdrN2ZBSUQ2MVUxNzlEbC9RLzBwUVl2NXdac3ZWMXp4ZmFScVhiSGhNTW9NdVdkZFkxTGZnZzJHVXZTL3VLZlZ2d1FOalZYeURaOU5GL21EUXMyYW5YOHJPdTlveHcxanV4cyttWmFiU1lTVW9aczZxZVV3Q3YxbkpmYnVNeTROQm9yL0dTSzYxSUxadE1LWEwxbFVmbnRvVmlmNERYU0lsbkNvc25ucFl0UkpxeXpQYXU2NytBcG5oY1BGaDRqcjBtUVRvY0NOZC9wN2JxVnR1U3VpWjlTWjV5UUlmK3kvcUYxSlRYc1VzZHkvcE94VGtxM1didkxkVzkrVzQ3NCtEb1ZsaEN5Nzc4OS93R3RZUTJ5dkJjOXdNRG1sdkcvSUtKcGZGQ3hOSlgvaW4rREh5cmRrZk5iMG84Kzg2alp5NnNWQ0xjbExzWHJRSjJTMjZWL1dtZk85enpTenlNUjg1L3NPZnF5azA0bjF3WlF3MTM5eXg0Zlg5Qm1XMlV1TUxZTFRYV2Y5QXVCRXlxaDAyM2ZGM3ljeHV4REJFWDY5RDR6azkvK0Y3R2ZqbVVaZjNid2ZOaC8xQ1lSTysrSy9YeGVpVTRsYmJ5dkUycjdIVjAwR0s0UFNIMnhQVHJpMUtHbTVMdnZ4Zit2ZHEvN2ZlYVVXSTc1UTkvc25aN0p5WlBOM21pd2hoTTlHNWQraVM2TjMrSTNmYlpua3Z4MEwybnQ5MG9zRnAyb3hrdkUvZkRnQkQ2eXQra0RNVis1Z2NjQjdXVkw5MVFPL2lwSnA2djF6d3c5b2ZqdWhwbVUzcWlwVjlMWDdpM2Y4K1BwTk5sb01ERXQ1ZWhlS0RvLzM3cVZuYjZzNTFBbW50VDhNZDJWYlptMnU1QTg0QjQ1akhLWTd4ZDl3b1plY2U4UW9yckZXaEtSYTFIbnpRRTk0YU9rTVZoekoreEZKY1BNdW5VbTB3VG8veWkxQ2RMcm85a1hqbk50ZDBiODZvakxrTUZaRjVNS0RLd2hSL05tL1ZuNENJVmpWRit4MS9rd1hkeTNySysySk1LVVZSR29NVzdhcjZOZXJUaHBQbXlLU3BReFcvWGFPWWdLVUhsSCttNFBDcis4bXZXbmo3emJWUUtLZ1RnM2pnREQ5T2FLbStZYVRNWHNuUEQ0ajI3SzFnV0k2ajhTZWF1U2VHdEVkUG5UZTVES1E1MzFKUkZHUGM0VmpRZCtGaTNqMXFQM1kzc05YUXorK0ZETWdTVmIzbUhLT0hKVy9Vb2Q3Z3B6VjcyYnVrYVFtQ1M5OC8yTm1vb1k4aTNqZTNNRERFVkdjWWtYSklqb0R5TWlXM1ltYnVzMy9Tb1Z2and6cmRSajE5NEZncXJ3cDFOQTEwWCtGNzhsT3I1V3FpcW1NTzljN01CZTQrMFVQTmlnMStIdlhqbmI5S1NsT2VISkp4dVJ4empnS3hkYmxPVjdjR2x2bnBMcXBzWHFYc0dNaGY1VkxHN29TaUJSYXc2RExLU091bnVCQ3JxMFUzaWkvZW1MckVlWFVCNW5GSjJEaWt0ZU9NWVo3SUxtMW9ZaXU5VFQ2UXJTQlhUUHhqdTExVDYxa2xsdS9CREo4b3d5RXBxUC91NkcvTDhxaWE2aGJkckVzcktnNzh6UE83NiswNzhjUGk2MVpDT1Vtb3lIZ2V5NGx1ZlZJWi9OaEwrTEx1SHFVNkVXZFpYbGR5Zi9ITFRpTDlEWE44ZW9GQ3dTRVYvOFQ2cHUxa3JLei9MRHV5T3UrUnN3cnVWRjZxSEZiRlZHQlNJN213RW5qbjE3aU5ING1UMjNRdVR4YnYrTDE4bDVlZmRuOVJjRjl6d1dyanB6dk5Iamc5VmtJeEFPL3Z3MVRhWTE2MnNKWXVqem5YZWdvMDEyWkk2bjFKSGhjQ0VmNXB2VUJHd2VOY2RsSEEremg2SVRLczZ5NzVwV1YvVCtsNmVLV3VpejRUQWZQQTQ0aUM4OWozbmpFYmhhZWNVcWdabGdLVFFZQi9BRWFtUEJoTHA1bGdnWUxSNGJ3dzQyeW85VXp2NENScThqb1hCaEpTQWMwWjM4UTZ2NEhCM3lVS2kwTzBZSXREU1g3emo1ZTBYeGxCREV2a0lFY0E1UWUwK0plQStQa0taaVBYNElJREYrN0t1dENaZGxTNVBvaHRyQkV3VzcxOGY1S2UrWTQwT0NaK0dnTUhpSFNPZC85dWJOTDZVbndzRUNsWHRuWGYreFRMLzFTaTVRSWVVVEVOQWYvRnVtNDkvZURDTk1lWG5BZ0hNaVBXOGVvL1cwUHNNNzFWRHVRRDMrQ3VKS1kzcWZHUkU4Y0pmMnRaai8yQWlra2tKdVVWQWIvRmVlb0pQZlhnWThpSHAzT0orVEJUWFdidy84c01mY1d5SC84Y1BKaWdRQWg0Q0x6TDJLLzhhRjY1NThtLys0MjEvVnZPTkI3RTFyeVJkQ1FHOEFUNWdIQm8zQXgzK0lhU1BLUUw4WnhGbW9YbE1rU0MxQmtHZ1pXWThCc2NVQjVHR3lvd1pBbncvd2l3TTh2T2lNUU9GeE5WR1lNZk1lRUM5cnMyYkNJODlBbmhEaG1sWVB2YWdrSUxhQ09ESGZLYWhwODJjQ0FrQlFvQVFJQVFJQVVLQUVDQUVDQUZDZ0JBZ0JBZ0JRb0FRSUFRSUFVS0FFQ0FFQ0FGQ2dCQWdCQWdCUW9BUUlBUUlBVUtBRUNBRUNBRkNnQkFnQkFnQlFvQVFJQVFJQVVLQUVDQUVDQUZDZ0JBZ0JBZ0JRc0JHb09oOEhDY0ZqVUpkN3oxbEtXd28rOWdoc0svMTlaMDNEZmJobldPSEZpa1VScURCUDlPYUZoNDMrRVJZR2kvS1AxWUlWRkpmZ2ZqSkg3b2Z2MVNsZC84Y3EyWWZtakpsZGlhWkYvLzY5dTFrUDhrZzVUZTM5SlVVM1dkUDNmNUNrZXduQlNYS1RrS0E3Q2NKSGNwTFE0RHNKdzBoeWs5Q2dPd25DUjNLUzBPQTdDY05JY3BQUW9Ec0p3a2R5a3REZ093bkRTSEtUMEtBN0NjSm5mem1UZHgwV3N1dlRQYVRYeHRKMEx4UU9hd2Y5QklJdkN5eUh3OEp1a29Jbkwxa25XQWJVa0pjbE93bkRwbGNwMWVXclpOYW4zOG4rOG0xbmNRb1AzZGdXVlBzb3AzN25PSmwwUDN6WGtHeUh3OEp1dm9JVEw5aFdUUHVSd1dWMzNKYTlXakpmandrNk9vajBJWjk3THZIZno1M1N6VDgzSkpIUy9iaklVRlhINEVxeHFjVmhrNG9OWkQ5cEVLVVA0SkNIenJYdEw3cFR2YVRQL05JMWJqMGZzdkNKM1RSQ2FVR3NwOVVpUEpKZ01PcE9vcVQvZWlnbEVPYVRhMWY3MWhrUHptMERSMlYyMHpybzVSa1B6cGc1cENtcnZkUlNyS2ZITnFHaHNvbHhwWTF5R2o4MGdFcGh6VDRCbk5QUjIzcWYzUlF5aC9OalBqeDh1TlI5L010NUgvT24wV1lhVnptdSsvemQ2QVE3WCtaSVVmVUhJRVduejd6YlZSTHVmKyt6V2w0b1BITHdZSCtCeERBTitEUFdOYnVXaUJSZFVQMm8wSWw5Mm56akhYUUNXMm5Ba0gya3dwUkhna21HYlpRN1czVUZPMnhUYmFYUWtMWitVTmdnUjNpQk9MbGRNVVhHTnRLcHlLS25DRlE1TXYzN2thSzFwLzQ1RmRYR0x2MDVmLzVSQW9oWmVjTmdVcmZPbm5RVE5ZYVk1Y1hhQXhMaGlwM3VXZlpQZXkrRkswbldQL1VMYmQ5NkpaVE5ab0RwVUNWdit4blRyMzdlQ245LzUvYVhmSVhyempWQUFBQUFFbEZUa1N1UW1DQyIKfQo="/>
    </extobj>
    <extobj name="334E55B0-647D-440b-865C-3EC943EB4CBC-9">
      <extobjdata type="334E55B0-647D-440b-865C-3EC943EB4CBC" data="ewoJIkltZ1NldHRpbmdKc29uIiA6ICJ7XCJkcGlcIjpcIjYwMFwiLFwiZm9ybWF0XCI6XCJQTkdcIixcInRyYW5zcGFyZW50XCI6dHJ1ZSxcImF1dG9cIjpmYWxzZX0iLAoJIkxhdGV4IiA6ICJYRnNnWEdGc2NHaGhJRnhkIiwKCSJMYXRleEltZ0Jhc2U2NCIgOiAiaVZCT1J3MEtHZ29BQUFBTlNVaEVVZ0FBQUM4QUFBQW1CQU1BQUFDbUJ0OVhBQUFBTUZCTVZFWC8vLzhBQUFBQUFBQUFBQUFBQUFBQUFBQUFBQUFBQUFBQUFBQUFBQUFBQUFBQUFBQUFBQUFBQUFBQUFBQUFBQUF2M2FCN0FBQUFEM1JTVGxNQUVIYXIzZTltVkxzaXpabUpNa1JscVhZUkFBQUFDWEJJV1hNQUFBN0VBQUFPeEFHVkt3NGJBQUFCeUVsRVFWUW9GV1ZUdTA0YlFSU2RKUmpIZ0kyRmxCb2tLaXFvSWxFZ1c0cW9qU0pGRkVnc2RPazJmMkQrWUtscFRJUkVhMm9hdGdWRk1nMDEvZ05RWXZOS2xNTTVkOWI3RUxlWSt6aDN6cHc3cyt0Y2FzSEsxdmpMd1NUTGZUVUd0b0NOdk9LamFvaXZSMjRSMkM4anRSZzdxaHpqVHhtSThOeFVKUWh4YnNqc3VybDV3QWV1aXllcjNKMll1OHdZcGdIYk9rZ0VmQUJPNUdsVHdMSjhaNmgxQUJ6SjAyckFObDE5cktRQlBNcWJoWGJJL0Y4bFBkL2xnUmlxVmY0cjZ4ZkhHa0FzOStJamt6R3F4N2sxT3k5ZVpraUZ2MVh5MWdXR2xDRE5FZkF5S1pNRStPSG03T3dPMEM0Qis2Nm5UaXBIa2dOM21yQjF6Z0pueFUwSlNPbzJMODh1aUhMY2tYejhwOFlsNERuZm9HbVRxSzBDV3dwcUJWeFJNSzBMMlB5S2FRU3UvU3R5MUFkZnMzVUpDTnNXWFpiRzBKR3B5RUgrU21va1lKcnMxdFp0cTE4V01vSUk2WWVSQVJxYjFuc0hKRlozRmVEUVI3YVNLdkhwWEVhcVBPaG5CTHpkd2h5M1ZEdlJFaGNtbjhJdnIvNHpkMy9LTDdIZTN3dU1lVWIzV3RWam10VmF2S1VZZkw2S2ZjSGRsS3NSdnc0bG4xOWY2MUNkalJDYmZPTHZVTjNOWU5ROEhqY0ZPUDRGSS81bXV6ZVdSUmpocDBYY2M5RVpuYTZtU1hEOTdZemhHMXZ6K2dFak9UUHlBQUFBQUVsRlRrU3VRbUNDIgp9Cg=="/>
    </extobj>
    <extobj name="334E55B0-647D-440b-865C-3EC943EB4CBC-10">
      <extobjdata type="334E55B0-647D-440b-865C-3EC943EB4CBC" data="ewoJIkltZ1NldHRpbmdKc29uIiA6ICJ7XCJkcGlcIjpcIjYwMFwiLFwiZm9ybWF0XCI6XCJQTkdcIixcInRyYW5zcGFyZW50XCI6dHJ1ZSxcImF1dG9cIjpmYWxzZX0iLAoJIkxhdGV4IiA6ICJYRnNnU3loNFgya3NJSGhmYWlrZ1BTQmNjR2hwS0hoZmFTbGVYSFJ2Y0NCY2NHaHBLSGhmYWlrZ1hGMD0iLAoJIkxhdGV4SW1nQmFzZTY0IiA6ICJpVkJPUncwS0dnb0FBQUFOU1VoRVVnQUFBMjBBQUFCa0JBTUFBQURuTzhXc0FBQUFNRkJNVkVYLy8vOEFBQUFBQUFBQUFBQUFBQUFBQUFBQUFBQUFBQUFBQUFBQUFBQUFBQUFBQUFBQUFBQUFBQUFBQUFBQUFBQXYzYUI3QUFBQUQzUlNUbE1BRU4zdnpabDJSTHVKcTJZaVZETERpNllKQUFBQUNYQklXWE1BQUE3RUFBQU94QUdWS3c0YkFBQVlLVWxFUVZSNEFlMWRYV2hzMTNVK281L1I3MGpDcmx0VFU2UTZiaHBTMDFGeURYR0o0NW5ZN2g5dEdPVWxrRFowVk9oREM0RVJ1Q1Y1Q2FQYURSU25ZVVJMb2JRUG96WnRIOW9VS1cwS2JuQ1l3YVlsb1JRSjU2V1V3QWhpYU9tTGJxUjcwK3RyTzd2Zi92K2ZzOCtaa2JCQjUyRm03N1hYWHZzN2ErMjkxdHI3bkpHeTdPYWFRQU92a3NEMThRa0UzblM5RmcxMEFtWWovM2N0UTk4TU1vRUdIbjVVWG8xTFdYcnNjQUtCTjEydldRT2RkNjU1d0p2aHBxS0JHN3ROUlkzWEx1VEdidGV1OHFrTWVHTzNxYWp4Mm9YYzJPM2FWVDZWQVcvc05oVTFYcnVRRzd0ZHU4cW5NdUNOM2FhaXhtc1hjbU8zYTFmNVZBWjgxOXZ0OWIycDNHZWVrTmVPOHppbTFWNzc2WFJKY1ZTbDdGWlFsNnNmVFVmcWNzNWZEbDNTbGRSbjdsMkoySURROWxNQllvUVVSMVhHYm9WMVdkK1A0TW9uSC8wd24yY2FISlg2TlQwT1dTWm42WGpqcU1yWXJiQXVIN2l6a1k3VjRsd2sxK01tcyt5MWk3SVlMY0M1bFY2aHh5NVJWQ1hzVmx5WHE0MmZ6TDJmTUVQcnJUQjkrdFExVWhiakdDeTFqN21OYzZSUUlJMml5clhiZDA3ZG9Vdm84dHlaekpVNnVmWG9ZODg5OTh6N2JwRzdRbjZWWEg3NFVWRElyaDV3bVJ6b3loV1hSbmVtUDhDaTk3VGw2TTFpbzhSUTVkcXQ1OXF0akM1cnBHbkJYVENlMjhxRVlFN1NkalJyWHpacTBwV1Zsc2poMUdXdmY5OFJ1VVQySFVwT05ZWXExMjVrdzVGY1NwZjkrN2FVMy9tMVAyQm11dlBTcDE4UkxRdGZZWlNMdjlVRExoRDN2bTBwMDYzVmZ6QmRlWkIydnVXSTdIcnFkQmk4YWdSVm50M1dMaHhKNVhRNVkzby9MbkVSWnZxQnRoR0liVkMrYkZJZUxCWU1IS1JGcXlkRk1yMDA0WjBkbTYvU0tCeXZJNmp5N0ZhVjRVY0NLS2ZMVmVMbDg4dXcwcUdVeXI0SGhIelZJclN1SU9SWUExaVZLdG15NmxPb3VFRm16b2tYQ1VORVVPWFp6WXVzSlhYWmNkZHROZ083N1ZuQWUrU1ByUG9LZWR1cVgzV2xVVEJueU1kRGhqYlB3Q1hZemNGYUdGV2UzZFlkMVpYVjVheVhHVzdDYmhiUUtuR2N5Q1p4M0l6RlB2M0tZTnFPY3UzU0JsbFJ5Yk5OSDFzTG84cXoyL20yTGJTc0xsYzhSemtpeE00VysvYzI3TEdPQ2dkeHUzL1Iya3h4THpaK2lLcVRqUzJYeWJQQ3FQTHMxam0wb1pYV1pkMk5WVzJrSmFic1pUY0pXU3N6TzAySlJjczE0bTIzaW9xdytSY2RCM0pleG9HRVVlWFpyWGRzUVNtdnl4RTV0U1JsZFdLOWFidGFmOXh1enhiTHpFNUhSckZxM2ZGcnhYcjczRzZRNlpWeUlFRlVlWFp6QW1sNVhjNFEyK05XRU41dUc3YzZjbndLTmo5bFpxY2hzWGl4NCs5V2lnc3hlamhCcHVTa0Q2TEtzWnNiV2N2cnNtcDd4YXdHdXpYMVBTNjVYakxMZXROT0UvUm9rZEttTTdjaWJNbGtKOGdzZWpFK1NWSVFWWTdkM01oYVhwY1ZZanVoZWRqdFFPR3V0SjVXWlZHb0VHL3I0TEpNdTc0ODVRRG5CSm5OY2h2RUlLb2N1em1SZFJKZEh0a0J6dDYrUGUvbWtsbFdKVlBmVHVYWmVZRzR5Vk5lai9IdFRwRHBHQk4xZkVlck5ZZ3F4MjVPWkoxRWwxM1RMV2JaSnRhYmdsY04zTkhNTmUrNktSamlhRm9CTEZWd2cweTlwUFFRcWh5N09aRjFFbDJ1MjNib0VtTnlIMzNFVjh5NWJXZWY0UW9vdmNEOEtUK01FMlRXakJzdUpEU0VLc2R1VG1TZFJKZUx0dC9yRTExLzlXTG8zMGg3cWpyMDVZY29nM0lSS0NRS05DZkl6T3Niam5TSWtFT29jdXptUk5aSmRMbGk1eGt0dlgyck9lZkxITDU3ZWhtNXFhbVNUOHBsZkJFTVRwQlp0L2Fya1Q0aGNnaFZqdDBjanp5SkxsZUptZGViMjdlMmM2ekFzT1BSYXVnZXJwWTI0MnhXSmh2TkNUSmRhNzlhUUhRSTFYaTdPWkYxTWwzV3pWMHRmZUxkNU5oLzVQSXNjQk5MWmFOQlFGWXlhZGs1TWszdUdHVHM3RnZrdnJ4aGk1cFFDYUVhYjdlcWZmSTdtUzZQaUhFZlM3QWIzNzR0Tkg0L2hIM09pd2FyZjFiL3dERmxYZjFqOHNIVFVKOEk3ZHN2WEh5Sk5YMjdmdkVQRVI1T1hwbmVJbi9reit2azh1Yy9hd3pYOGdKMklyQVFxakYycS96TFh4SHl4S2VHZXVqSmREa3cvUVI5bTJTUFNlNjhxUWN3U3V2dUhuaXRSeTRKVzdKOWNvc1hEUFl4eGY4aHBNSDgzeEs1NUlVbzg1cmx5Nk5zK1EyVnJ4TnlRZDVIeUs5b1htSnZZTE1zRlZnSTFlQ0hXckJkZWdTWlEvMmlRZTZ3T2M3YUp0UGx1Um4wMTJFM0p2UGh5TmxTMStTbW5JT0xWN0tIcUI5YnZQeGF0dEJ6bjhNellhR1BGZkl6dzBxYnJ2WGVSemV5ejQ4LzlDVCtjVnRJWmg1dHRVZnV2NElnODBpUGZFenlJaktjeVRMN1RnY1dRUFhhbGlWTFY3NUZ5TjhQejdjckw1Tkw1Wk1tMCtXNitWeTBLN1p2YS9WSWx0VTNWeWRnelRPTmRwQjZIald6YktYbEtFRURkMHNzNjZtUys5a3lQUXo1dWpzZGJQWjZNTFcxZWZKcm1DWjNoeG5kdnEyMWlJd0NpQXgyejNSZ0JWQTlSTWhuc294dTM5NGc2Z3hxTWwzT1FIZnE2b3Z0MjhCOWVpbzVlczVXcXY4VWJaa2w3eXhSOWJkbGRKVHMwZThsL2dPREJqbnRONm4xdmJCcDlUeUtySDZMS2JmU1o0T3c3ZHNTa2ErT0x0cjdvS3dBc0hSVW1Cd0hnTWUyYjMzMUp1OWt1bHcyVDViRjlvMmVManQ3RGFHVmhwbkZZSUZ4OWMrVGkvTzNNL1l3NFRCWGZZeGh3T3dOUS84c0hXZEV6TW5qUzJnN3E5em5TS0E4VEM1cDZPYmJ0ejc1RU84eTYrU3FCWUFsbzZyMENEdDVZaXBGT04vZ1EwK21TOWhJM3pUTWRSdVpZUXYyQzBjY2gzekNYNnV2SXNmWVFZaERyd010YkV4cFZXWS81SkpHeEY3T2V1dlloM0ZjY09XL1B4ZTdob0doMXhyY04vTHQyNXcwMTdyOStMNElzQ0Nxd01qWjl3anpqV0w3MXBKVGZ6SmRRdWZxTnNYMjdmbTdkTUhCZ042RlhmcXVTV3h4TXlFbHBrSm04YlZuTmtmTGMyL3lwZ0ZoRm1ub1U1cGdsMUVvMmo2STBTS1g5YWFGa0RnU2x1Sm5oRWdHajFuRGliMm5Md0lzaUNxQUg4ODA5eWxaSEl5ZWs3Y1kwNFM2aEZTbGE3NTl3OE5TeUxUdmg0MlVaVEFzdjExZVh4RVA3MkI3dXFYRWVqTmlwZWdTL0Jwc2MzS0gzeExXMjJHUVR4RGxyVm84M1lqUlFLWmduQXUzMldRa2NVYllFeUd6SzdRbzJJc0FDNkp5aHFYVmtUaXJFQWVqaXlJd1RhaExOZk13QXR1K1ZYcFBNODhWZWo2S2hhV01EUDVaUG5Ob1hrRWQ1bW85N0Z6UjVGd05ZZjAybC9lcTdhd2M1aXc3WVJtRlExNXVSQTBYK08xb1YyWWl3cnQwaEwwRzlsSXVBaXlJeWdHSkt1ekRmMU1rRGtZeHlkbmRUNmhMTEswRE9kZzZOSkY5anpyakxrcDdrcXkvc1NEUGRDMGJiZk1LRnRwdFdscjRydEU0cGxpVEQ5bXgwQmpiRjRaanVKRkxwSzdqcUJUTVRpUk91T1FaNFlsWUJIMXJCMUlJV0NLcWN4bUl4TUVvRk42a1NDYlZwZUdqWUswN0s4eU05TG4zUHBWdVgxaFlRNFBTTytBVjJMdHBrRm54RFJhTFhTcXZMNHJ3aGllaWRQdmdYZi80Y3pacFBjeG1NNDJ0NFg0NFZ2bjBEWkJaaDdhVjhvd0R0dGFTZXo0eFVpS3F1blFXOHVtYm1PUUZkRWtIZEhVQzNUVUZrS3hQeU4yamQyaU5aaHA4Z3NvMjlvMWZEMndZQkduRUUyS25LMkRCckRvME9PMmk4QmlVS1pSQ3dKUHNXUjBTTldUMXNTc2R1VTJUVDk5Z056YkdrZlZhNFRoZ0orNmlUME9GbTluaVdPVFROeDVVc25SZDB1NmVUa3k3dFdDdGl5RWJCYVhBbVpVejFxY1pLOXQvMllwbVcrbDkwZXAvelI5d0dwSUZ2cEd3V1pDWEhsdVVkYWwxaTFxZ2dna2lCbG9YSjRnWTQ1UUtzTzAyRGxqYlRYZlNVR0ZPQzkzSUVOTWdiR21rNjVMaTlIUUN1MjNSQm5yQldIS1Z0RkhjNEZUakU0SE1KN0p6RW9PSkZjRjU3Tks4T2x6RmJZOUl3NWxjeUtKeDFqd2JDSFRJSlFITkZtZVNUOTh3eGk2bDlLejF4bm5ZclBPQTllek1rNnBTaG1uWkxmVGRrM05PUmxab21UbVpkRjFTc1o1T3NvYklpRm5tby93V3Bvbm4rMWpDR2NKVzkrUFBRbWk1dW4wUmRab3VEZlY1UGlGMVM1cUdOTDlYd3QySVdTU2Z2bTJLMjJzRlowNElXTmRObHBOUVlhV0xwRnMrZmNPemFXWTNKTzhlVGhBQ3VxUnNuazRNdS9IdEd4ZUcyYURzeVNuME16d1drTHlwZVVUcFA0WWV5U05BZVFjZUVZUXZiTmhVcU5FbUZLMzFsWURlTHU4ckxSbTJXd2pZNm5lZFVaTlFRYWRpNVM2S1VDNHRXVUNYZEdCWEp6Q3dFTXkzYndJY1BUcGhidGdDR3g0ckVxYXNuc0hLU1BuK1lMTWlKczFzeFIwb05GUk9JWU5NVjhTM3NOMlNnQ1doUWx3NjVJQmtaSVZtbVdJbjFhWDJrL0NoZWw3WFE4Y09ZWjhjQ1ZNQi9UbWt0akdlMDJSVloyV01zS2pwRmFoS09LczFlWU45RVVQRDhTMEpXQktxcnZMUTUySjVZQVcrVGFGUHFzdUdETmtaeHREYnFRRnhzd09NNWVSQVFuT2hhQ0NheG45RmZMblhLVWxEWGk5TmtLcENPaTJQd0ZvaXFiRHpTZGtsQ1ZnU3FyN1Nvb3lzV0dmYmRKeEpkYW50aGpGMG5LS0xiMGZlaC93T2o3VVpDVk95Vit3N0dCZER6T3ZHZkFxMTU5RXd0Wm1xTU1sRmtGRkRCKzJtV3NjS1RrS0YxemlFRUJsWnBiWW0xYVhPNlZwcWw0T2g0UHo4Rk5uWjR3dEVvOFF3NVdvaE9TNnV1MXNuVjFKT0hRNWhuN1BNaXUwYnpoV1lzOHJzOHhJaEp3MVlFcXE2Z3Q0NDQ5SUhZZ1ZPcWt0MVQzVDdKbnd3UmtEYW96WUY0bmJZbWRxZXFxaENPN3lyVSsyeEFwQ24vU1dVVFpWV21LTFNuNy9wNUVBR0dlWGErM0pEYmtwT0F4WkdaY3BCV1dWRUtySktId3puUFlrdTRSTU8rVmc0ZXpXM1V6MmlscmpDZ29sNHFpcXFVQytaTmtCNVcwckl1RUx3NUwzQTh6Zlk3WURMbDBHbUsyOWtGTWlhNlIrVlNBQVdST1hlUmtPR0hobFpaVHBKM3c2WVJKZFlWK0tlY0FRbWkzUjAzSm9uMkh6b294REM4dkpJN0J1QytQbGJ2NkNhNDRWTkZVRlhEaFhYano3N3hDZFZSUlNjaDJTY1N2RkZMcGw4U0RsSUJYWjUrVWg4OTJURURENUUyL1NBTGJ6NGhPako1ZERQSUNyZHpFc3Q2YlNXUldSRnJHMnlwbFJkZ2pta0U5ai9tQThCaWViS3hhUXpseC9qZ1ltRWtYa1g5b21Kd3pZa1dWWVJXZmJENURueXVNRVJLWTdVeE5pOExWbXE1TW1XQkNScDJTamt6SlliQUJpKzNPZHZ1RE1CV3dRWjNEUVBiOW1tWEE5cU1CUkdMckJLNzA1TEhOeHF2aUFxM2N4TFBTbGZSdGF1Q0c5UWxnUmw5UEYxaWNhZ1RzQzV4enZTRE5JUVFSOEppQ2l1cVdvaWFoTE5ZRVNZcXZKdFJLVittS1g4SVp5MmlvdWRwcFRYK3dnZVRMbUh6Y2x2Y2tncHpqYzh5UTRqcllvYnhKemM1VHpPK3lXYzZBRjc0RDRPSlpxOFVYMG1vZXBJWDNRaXBtWmRMa0NrRXh5VUVvaUNwMHZhR05RSjdtbElHK2t2N3FYejRIWFlUZm8vVHNCbjNVTC9ZOHppT2hyTWNGOUFuMksxUFIrclpHQmRmbzVWZEZ5czc0cld1WHNieUloazZpeTd0STE4U2RLS2ZNTWw3VFArRmVGQisrcE9aMVNKTXNTQTRVR2pmMENZaE9wYzVwTURqZ0RaU0pPT2hDdEpsK0FMNndRV1psTHdXcWE1ZlFNTnM4NDcvWmV2WmJBdWVLWHNEQVhZZTUvVnN5NS91VzJ3UmMvWkR6aU5mdjdlUzh6QWl0QW5UNk1NYlFvMUxzaFgwN0tqZmVwdDVVeVNIZHczRFNVOStic2hEQytDRE53a2YzV0FubHFZa3lRQ2JBWHZiRGcvRk1UUVNhaVFFbkdVSXJLcTl5Vm8vMjE5QXpGZGdpT3NFLzNpWjgvY3ZvSC9CSGJiMVpKWnFTTmRJcTMxK2R5QmZYYzRXMnVYZmRlSE5QOFZORkF3eC9SK250ZXBROFdNRWV0NVRzVHNiSUcram9wTWFRL054bVVLTThqcHhZRnd2U0xJbk11WFRkanpTQXdwTGdBTkFwdEJNSnlWWUNXemRZdUs2QmJVV3lROHNtS3V5aG1EZFdMc2dtSzZ4Rk9hc0U0MEhwakpFTVRmRXRwMmNKaS9KcUE3dk50b2IwanowbW1KaXpvanRCMnpDdjNvZ3ZGVTFmaUVRQlZUVWRpTExsQjJQVWdES2lMdWtGZkZKeGFnMmQxcVM2dkl0MXQ1a0ZsdGtLZGtQeWp5VEpiWlRFWEZBMFo5M0FsNVMvR3hRaUtxQm5kR0lySytSaTZIVWt5S0xzRWIxZ2tTS3BFTXdubVFMU21UZmlQeXVWangrRTZqcDRrTE9sVHhlNXdkMWsrOEJUc0RnWmk1UTBhakgwZGdiS29hZmd1Q3ArcW9kaHBpQ3N1WFRiR0NEMEhYbmx2MGdXNkhvbGp5Qy9lMlI3dFNBMlI0RDlYNGkrRG1CSXNCcTJQYTlHVUdTaVhRS3hGVmx5OTFIbG5YR3VUanZEYytVM1FKdHJCT0VKM2dCT2lGOHpLNUErY0U2RjY5RTgwcDFNdmZsMFdxWCtwSFQ5NFNQNkdyMUE5WTIrWTJuYklpZEZGS0hZeGlFTWJRWmd0dGxYeERNRDJndkdoakNBWTdWUUJoeFlwQlRFVFJqdzVmWVN6SVlENXlvRXhJejdqcENMQUtEWUZpM2VpQkUxSGhEMVFQMFlsSDFvNFpNRkowU1FlbTNUMmRZUEpEemJncUhXaDNpeFhGeHdnRWR4dUc4S2xZY1AvVU9MM0RFKzVma1N5ejY5VmQ2aHJGS3FhVUh1VElDRWJyR0drZlUrQStuT2tHcW5UYklLNXYwbTl2UzdWc1RCYkpXZkFidjJBWW9rdmpEQzdjK0JVVlNIMGpPNGdBVzMwL2V4ZmdGTnpHbFlxcXpYVElJdXUzakY5UlVaK1VyMHVNRjlZSm5OaGhsdjNibi81ZGkxcUp2UFEzZnlHZy9mTlhHSUY4OEZNR1Z2b1M1MURXVjhuRkxpYlNCUndxdGRoQ1kxKzJVTmQ0VzFjR2tHVHVLRTRJRkpFZGJjR0FoeWc4Ynl4TjJzbmJ6ODRhenBreWxMa0dWQVlOTW10SDVweW5NMHk3Z2pIQTRJMmNZVk5SSVp3Y3d5dEJILzlyTGZSa1hkSnhQWjFnL1VNcU54bzMxQm5EUjRPWHVQWVlRWHlZS1VMbnptbFdxeU0vNnBPL3pINmlwN3dkUytVUGRTOGNWMXlLdGNpSVZmS0pMSHNkYWRJU3ViOVIrVS9UYTlGMmIxOTBidWRMV25DQkVuN3k5djdoeXAzczMxdms3b2Jaei96VjV4aGcvaUZ5TXFvM3lNVm5zMEZ6RlQ5Mi9hUTVNamJlcDZvZTF5Vmo4WFNDNklyYmFKTmIrQzhCenozejZDMjVEYTJSUy9xL0JCNjkxYUJwcUw3WThoVFZXb044R0pwSEFHcmd4N2QzOWpRWHJHN1VzdCs2K0UyYVg2dnJPK1N5RGxObjJUOFIvSFQyRnhXZEYrejlLR2dkSzZ0eHVGT3JDM2hTK3N6RnM0Ujh5Ym9maEhWalNzV0J5WjJFSGk0ZDFlL2loOTMxeHhyazN0ZDBiMXBLMHlYcjQrbWtLZzFsaTR6V3VrWTR5R3AvM2ZpcE04cTY4dUxsRjFtQlZuRE5HYTZiVXl5N1pmLzE3TVZ2TVByTGpTZDVnWFBSVCtUWHU3cEdTejFqVDJHM0ZLbFZYcTRqai8yaW96dDRLeDFsc2ppd2xubmZiTmdDcUI1NUFhN3JBNzl1VHhqcW9yZjFEVVIxU1ZsOG5Td1dqQjJ6M3VHaEhscVh2RWNjRlNlR2FWYXZoTzNibVVVRWFQZU9yZmIweXJrT1picFR3M0lObW02VmtFSWRXQVNxeWdLbzFuUmFvTVdrNlpMeWV6cEI4dlo5TFNpaGhKQ1V3T1Z2ZHN5OFpMd0FMd09vV2tuTitNN2pXMGZOUUh1ZkpVZUJCcE5rN1VkWlF6RlVOZHZmY05GcHVxUzhuazRRTzNhNGtNUlBUTE1FemdaTjlNMnJadTREekFhL2JHMzlhUE9NLzFqQzc1VkVhVHRyaG5YYU5GUGZtQmdQVkVGVTgwYlNwc1pJMHlWbDk0ZXZPMDVKQ1kwVm5EOVlHV1REYnVFVUdlTlFOODY3ajJaMGsxdHlmZ0ZLVDVpYUxrL0plbjB2MERINEIwQmRQcllmclQxdWtJdWhtZ25lZjRvdTJaQ2VUbFlMcGlWcFd1Uy85YWZIeS9LYXZTMUx1ZDhEZDNtMVV3SlFybGd3eU1lNk5tK1NDbzVvQ2tHUGw5VlZETlZtOFA2VGJlL3BaRDRwelZCZ1VaaDMxV28yaXZJbWpValcvL0E1YndiWXdpUnJ5dzZXaW5sa0Z1NlNTQTBHR2JvSk9zc1RBSSsyWS84L3BJS29ncEUxU1pjTW1xc1RwQ1g3ZVppZDloVEFJMnJiWlJ4UXFLdDlySXA1QlRjMkxpVk1sRHladkQwWVpPaTUybjVlZjU3UEhSazNVUkJWTUxLbVQwbFhKempwT012RDdMWW5kR0ZuZnB2YnVtZWxvY3M1SldUY3V4Ykxaa3ErWi9XSVZXWXdtd0pYZ2duWVVTSTdYcGI5QzZLcW44bU8xbmVDTGltL3A1TktVbFp2RFlWRTZ0QW0rTFVPelNUa3p5dHBjMlNtK3ozcDRiOHpsZnBGOWtraGlZb1dEako0WHBHN3RXR25FL0tucWt4ZU1WVGh5RXBUNVVPRmJrekIwOGxTd2QwYmxiMlFIeExQNFhuRU8wSWN6Y21IeHFDeW05eXR5aW94L2EzTlc3QTIyZzkzNk9ZbVBtdmtIbzdibXJwN1FWUTFkQTlkQ2JxazNWeWRJTVUyWEhaSWNJaldOZytHUWd4NFNyZWR0WEhlcks1VytqRHVWc1YvajBwSkxWcG83NFo3ekp2blRXR1czbVUyYng3VUZrUTFIOXUrNXV1UzRuRjFrdlMybkhjak03bGI5VXI5VHM5NHBKek5SNmFiSnhvRWQ2c3lVTzhNaGJnTDBTSkJCbzR5OXpUbkFmSkx4cFBxTEN1SUtoSlpxYVBjU2JnRlZ5Y3I4cStMSmZUVkxJSC8wcWdiZWFuNjRwT25CbTJRN2lieEhOZktIaXI1WHRrWWFHelJ5aXNzemhNbnBGcU52UExidDc1c1VJdWlNbk0wUXd6Tk9LeTd0ZHAweGRFSk11QTkzWmhlR3BrZUk2SGJRcjVhdEJTMnc5WFZSU2U3MUMyRlM3Vm8rbEhUTDFtbFNTMkthblFZazV1a1MwY25XUy9tZG1PamNIcTE0TUZUN1ZmSHk3TmE1VXRHZ3RqT2RXRlc3M0dWK1hpQzB3a2QrNDZSVlJSVmZQdWFwRXRISi9OSnpqVUF2eCtkdVFIbVlpVHNjRTBmVUVWbU9xMXJLZTZ0WS8rUE96SjBZVlIvc2hHUmhIY0Y4blhwNkNUckZFZ1hySEdYM0lkUlZtdlp5dXYwRHZScnVFek1LUCt1eWc1bjlldUh6dXN0RHJNeVRWVGpkUm5TU2ZnZmNwajRvdVZPM09WRSsrUTFZRllkMDVmV3paUHp0YkllSVc4d3Q3MWFaRU0wWFZUamRCblNTWFplUG5UVWltUWFybzRpOVRsMndHWC9LY1ROY2dFNE1zSTQ4aWdscnhNQ3BvdHFuQzVET3FsTWtxbjk2M0NjRWtxMXJkTlgvSmJvd1lTK2ZueW95MWRiV3YxTXV2d3BveHFqeTVCT0tsOU5SM29kbkhQMDNkakJGUE9RNndCOXhXTzhGM1N5aEZmQkg3TGZTYjFpcmJ6N3hiOG5kTklqZjBqdURkLzl5cnhPaE84Rm5kUmV1UHpsRzdQWnMySzhUdjRmU1VQR3JlT1hhRGtBQUFBQVNVVk9SSzVDWUlJPSIKfQo="/>
    </extobj>
    <extobj name="334E55B0-647D-440b-865C-3EC943EB4CBC-11">
      <extobjdata type="334E55B0-647D-440b-865C-3EC943EB4CBC" data="ewoJIkltZ1NldHRpbmdKc29uIiA6ICJ7XCJkcGlcIjpcIjYwMFwiLFwiZm9ybWF0XCI6XCJQTkdcIixcInRyYW5zcGFyZW50XCI6dHJ1ZSxcImF1dG9cIjpmYWxzZX0iLAoJIkxhdGV4IiA6ICJYRnNnU3loNFgya3NJSGhmYWlrZ1hGMD0iLAoJIkxhdGV4SW1nQmFzZTY0IiA6ICJpVkJPUncwS0dnb0FBQUFOU1VoRVVnQUFBVVFBQUFCWEJBTUFBQUNPOFNGMEFBQUFNRkJNVkVYLy8vOEFBQUFBQUFBQUFBQUFBQUFBQUFBQUFBQUFBQUFBQUFBQUFBQUFBQUFBQUFBQUFBQUFBQUFBQUFBQUFBQXYzYUI3QUFBQUQzUlNUbE1BRU4zdnpabDJSTHVKcTJZaVZETERpNllKQUFBQUNYQklXWE1BQUE3RUFBQU94QUdWS3c0YkFBQUxTRWxFUVZSb0JjVmFYWWhyVnhYZXljd2trMGt5TTdUK0ZFRXkzcXBJRlhQYkVYckZZc2Iyb2doS3hoZWhQcGdSZlBFcEF4ZXhMMlhHVmtHdVNnWkJFSHhJcE9xREtCbi9RRW9sb1VXaER5WEQ5VVZFeUlBKytEWmpNcmZlM25xNy9kWSsrMmZ0ZmM3Sno5QmN6MFBPK3QxNzdiWFhYbXZ0SkVMTSs5emFuMWZqVXZLdkhGOUtqWlJXeHYxTDY4NmptTDB6ajdRbjIzM0xReGVHWktxZnV1VFlxL0wrN0xNUXI0dzJMMmRqL2MzTDZjMnZ0UzdmNXlsbHFuTDd5dnV2WDMveTRXMTVXM055Y3Z6WUZWRGtuaE5kazBjT1dUQTB2UEFteUV2M21EaGROcVJkSjlvMlRFZGFHRlNRSFcvc3IzM3BXOHFpaTV0UHY2UVorUmNVWmZSekZ4TjUrVzlQYTdGSTlmVncvRlZZOUxvekIrd0dLTi9ubEFmbGNhaTFRSHdnVDRQUjEyQlF4NlAxcFB5bFI2ajc0ZUh4M240a0o3ZUNRYk13Y2QranRlVDNQTHdvLyt2aGkwWnFid1F6VkdDaVI4ckpJTU5VNUs0bnNHaWtGKzcwVUVyL3ZMYnY4RGlFUFYwWkVCWnNZMWJ1K0RNMGNGbzRaUzA4RytzMlpYS3hCY0psZWM4ZnZTcmxmeGlsVlAwSXd3aGN2YThwaDJhc2p1blRQaG1FNHJuRmhCamVaWWdDeis1ektBclI1SlZOaURKTTNIRldGY0p0RnFJVlJxK1RYaEJVa1ZmNXlDc3c4Y2dTTXZWUFdsZ0RHVGtLU1l2RzEveGc5TlBpamZBMEM1R1RZWnBhdElVaUw3MWFVWUVYN1p3NTVsQkR6TjdueEUzelN0azMwK045SUpuSjNjY1pSNE5uUEZUajdJVlFXcDZyMnRKdDVNdWpmbnpHaGljZTV5K0MwdlBLZE4ybHhYTFFUa1NUaHhWOEVTYUZZdzRrdXlyeHROZ0lhck5TUk5jYkRyQjRQTXNMSHZYZE85R2M3eGlmSmt4ZVlLR2F3RjRNYVkyM0RRV1lHS1hGZk8yYlNmTXR1MURWN05LUHFoODZKcmowQS9uSVNaSk9DdTNWNTBiZlZheFhxNk5mcGNoRTVDTGZPcnFwN0N0Nk16bjliZmhwVklqMWxoeExWYUhhY2pzQ0prNW5tZitTc3FZMnNDREhFV0JaSWJBdVdVWGJnSWxLNENHLzZGaWxBeDY1Uk8yTlhoTHZwSTFZSGY5YTVGdm00bWdWMG9DaS9IQS8wNUNIcUtpZjJCVFBUQzc4a3RYaEE1MFcxNnRlditQbWFYdE5CcjQ1VWNwTkhQN3VqaERGT2x1dVUwcUMxR0hNeWJ0aWpVckg3OEtWK3lwVmxsemFPaTMyd3NiV3FMUzhGQ1ZFK3duaUxNbDdCWnFwWVNMWmlLZStDOUdYUWpWNTB0NmhoY1pDM05Qc3NqM1ZhWkdhQ2Evb1dJVWFiWTE3aXRGTUszSjBoZ3NOdFVrZHg1d0U5ZFRTc0thUDBqeERDWGRPZUJwczd6REhPYzVtSGFZbVIwZEFIa1R0Ync2aHYwdmQ3cXhlTEpsREtjY1V2YTBwWG15NnhrQ254UnUzeVkyd05mYVVnak5iUDFJaXlBcmtqQ1c4OW1NNlNZUmxuUzk2VWsxZWN6VXRTUnBldGplQktDMmlqNFVwUEtOYlBhemgyQ0k0SHJwbGh4ZHhwc21MRS9mTGFmYXVSbkJUcXNDQkZ6dU9HWWZPcEsxMEtpMW1XdWhqb1pUVXVzSmQzRTFMV2hOT3AyV1dxc25SRVorenBoZmFpTVo3ZWNxVmJlQk8wd2FjSi81eFoxTTFaWjR4ZWhhNCtaUk5PTlRPZ1B2T2laei9PMk5PQU12bXdnUlBLTEZuK3hPa2hkaHd1M09BdEZoVUZaQzY3OE80R3R6RkIyc2RSU0pZMms0by9FOWFhY3F6cWtNUnpTcmxxdGp6bTQvN3BBMG4xcGJ5ZHZjZXNla0FJSTJFRDc3eDRSTWJld2ZCS1lJYW9ya1RhbHQ4UXc4TkllL1NyZ1VRMnZ0V2xnQm1ZaDJHamZxS0N5aWhtQVVtUHExRVZWN3p4MVRaK0ZCejQ2K1ZvNGlHUkdxUEtwTkNaamhtS0psb0R3YnNNbXR2QU56MDVBaEIwTVdKcXFxRW9wRDBwd2tGQ0VmY25DZlFFVGQ5ajd3a1RmQlNXalNPeDk3SlBVK09FQno1R0EyRXFvc1Z3ODRuYllKaG1qY2lmc2ZBN0wwU3RsUE9STmN0UnBYaUtsT0x3R1FUMGF1L0VSTjlyUjhqeFFpVmxHcjBiTEJWV0lyV1ZXbFJ3K1JSZFhDOGNaTk5UQWtwVHpNUkdZYm5JbEdLeXBiWmFNU0FzWlkyVDFVTVh5azVGbE5DeWxkTndocHN2aVMrb1MzWjQzTEEwMVFQOXZhTmpIa0hKMXFUVTBMS0tLVy9FMkk0VWRpWjJPWXhSUzdkRFJXU1RheWtoRlNvSGVLSk1Sd0tFZTd5WXAybktleGUvSnZFb0xybzRZWXpobFE0Kzh3eHZHRmpEa2E1TkpYWTdPRE03NGNUcWJRWUhNRzRUQklGQzU3dEY1eUtxZEc0YVBFMDFaTDJITm54c2U0VGkxaWdhcVBaa21ZQ0VNTmJNd25hVGdlbGtYOWhjd0EwdEFlck9JNE5pcEF5dGZKRnpYeG0rOU14c1RpaFlxTzkyTEhjZHozMXNTOVlSQU1IcGw5RVJ1SGJpRFZ5cHlwcFdITVU2dE9WUldmUWpNNVpEOG5yTXZ5T1BLYW1TcnYyUWVYY3NIUHlXajNtQnR0MTB4azJrbmhUczhPKzdvazRkdDFNMElWVUxtcXRNdFdPbU9VbnJvYXQrTTBkTTE3cmNWR0k5UmIyN25MRzB5SlVZS0xaUURNQUVyb2RETFIzN3hQRGhWUTJxdkRVRGpaaVFVS2krc2w4UXdFdWhxdDdtck9NTHJNVU93TU5jNHliUEMxQ0JZdU05VFV0ZHFQRmNzZW5rTVBTRHZIQ2MvQ29ldlcyNkdiQkl1THJOOVZhRkpNKzJoSjNENEhBcGhzUG52eDRNd0pFOTFBSVJGTmZvL3BsYis4dG5oYkJITURFUFY4V1B6Q3dOTkdPZ2hWTDJZM0U2cEY0dFM5RXpkREFRYXJ5Mmd6Z0ZCRUlFTDFMeTZhL3l0UC9ESkR1L0JXNXdXQVJtMTkxWHR4bkdKUTg1c0tUTXVjNWFEV3prbUxVZUJiaEcvQ09sUUo5SEVEd3hHTFIyb0dpYzlXbWtkdlY4eUNOanVQWGoxRDlDYmRHNnRUYmJIRVdKU0Y5eGJQa0RVYWg4d1NGSEw0WjIxVUMrdUtmeGZtR28vcFdxUXZCSFl2aHE2cm9ldG1zYVMrYWl6OGlvQU14ZUpjSkEwUkU5QlVGOWRlMDNKRUVwcEUyU0NJUzJ1NjdHbEpEVVNBTTN1eEdzWmlwSGlsZTVTcDVTSWNaVWFvWVNOOVdsRUJEdWE4a1g5UkNEOWd3cVBVaGtBMGI1S0krUDVrbUJ0cFNRK2lQSVFoaGVzTUpzU0x3TXRuUjZneWlBSGxBVy8veUh1MnRUcFVrM2NJNEp0b0l4MHlIYUpydklobzJnVktPMHM4ZjZWM3hJMWVJTmZMTG4zLzRpem9aSkcvKzdNZGErdmN2S0lKODVJdWFvRjZJaHI3QlMzSzBCLzBSZmk0aTQvSzFROE9oWDRUUEhkTERTRHg5RGVRSHdleHV3ZFlPZ0J2TTRhUmtFelVoOUN4UmRFWDJSVGFkS2pJRm1uNzJGVUYvbU1nbHRIbHhJc3BWL0pHbUxYOGkzdHV5MjZYeVJrY3I0SVd5TmRZZVZzU2MvTHdRdDNCNEMvTHVadWF2UEQwUjMyWkJKWXlQTTlxbGh0ekd2M0d1UDNsbDI4UkJXWTdwUHp0WHRtdisvNDI2YXVHUmNya21IOE1rS0VRMStiQzhZRXZCQWhrbXZqcjZTbFIzOUtSL2tlTXFWaVhFYitXb0pqK2pxZWJsbHdkUW05NWhNMktwN3dPZWg4by9yWDNnbEVTTHo0Ky9yUUJDOEN5emtJMG9ub25pYjArTnZxem9mNmhkaTRCSWlqNlJZdlljUmxDTEpUQ2ZrNGd0eFFwb2twanRuZ3d6RThTYm9TZThrUlpQUFRKc3hrN04vaUI4WmhCdWUwa0dDdXY4dUV3ZUFNblBGOGg1WjgzbkpXRllVaEk1b05Vb3EvQ256Sk1PWjhSaEw2VVNPOHNxV2x3OGdkTDFhbG1DQUVoSVRTYzRzMzNIWFVuNjdzYXhPVFR3Y2lnNGcvbE95MndLYStxMFVEZGhucVZ6QTAxOTkwS25OYnpzTUZXZnl0NWJVNlVxRkQzcjl0c3N5Si90VEZVeUFsN1dCekhEYTZrUm12aWVSV05JeTFoRFNiQlA0OWlDMDRBd2pnc3orQ1FZc3gza2hJQk5hSnVTSjNVVDVzblVERFQxamNLOTV3bFZXTEh3R09sSWRycUtLZ2N0NXJnVlZoelRSMVljRktaVFQ2UTlYMVlrM2Z6MDVIMkduS092V3RGc2cwZTlXU2NoWVZvc1VROHg3OU53L1ZpSzZpbzJ1b0gyd2o1MTVsRkxUQWJDdExnOGI4cWhZYlBzV3BJOFRhWjYwYnJZZEx5VjJjc2ZzcUNmNVh0aFYrMkdUWWRLMDQ5WTd2bHJKMnlBM3V6N2pGdURsOVF5MDhPS1RXVEJvZCtmV1hvYWtBOE9RSnFjb3ZNZmRrRllEYzczUkYzSHpNMFpIdVhQT2QycGtMbXJhY0hHN1AySE4zUjdsbTdIMDVnWlFTdTJ6NFJ6WVQvQ2VCUEJRdGpMVDVTZWxYbUxGcjdxZnhFNHZMUXptcGZJVmRNc2hmK1FtczY4NDdFK05YbWtqbHFlNXdDa2p1SXo4SVBKSHQyNWR4bTU0aWNneHBrTy9xay9YV1pPaVEyNi94Yjh0dVk5Yi84MGMxcmxpUzlUenU1ZDluaDRReTBLS2NnbjhLZWsyZnVOUmRreGFkeVcvSTY4MDU4azhYL25sWjhiZnpiVnd2OEJqbDZRWFBFMXdDc0FBQUFBU1VWT1JLNUNZSUk9Igp9Cg=="/>
    </extobj>
    <extobj name="334E55B0-647D-440b-865C-3EC943EB4CBC-12">
      <extobjdata type="334E55B0-647D-440b-865C-3EC943EB4CBC" data="ewoJIkltZ1NldHRpbmdKc29uIiA6ICJ7XCJkcGlcIjpcIjYwMFwiLFwiZm9ybWF0XCI6XCJQTkdcIixcInRyYW5zcGFyZW50XCI6dHJ1ZSxcImF1dG9cIjpmYWxzZX0iLAoJIkxhdGV4IiA6ICJYRnNnU3loNExDQjRlMXh3Y21sdFpYMHBJRDBnZUY1Y2RHOXdJSGg3WEhCeWFXMWxmU0JjWFE9PSIsCgkiTGF0ZXhJbWdCYXNlNjQiIDogImlWQk9SdzBLR2dvQUFBQU5TVWhFVWdBQUFrQUFBQUJnQkFNQUFBQUhoOUFhQUFBQU1GQk1WRVgvLy84QUFBQUFBQUFBQUFBQUFBQUFBQUFBQUFBQUFBQUFBQUFBQUFBQUFBQUFBQUFBQUFBQUFBQUFBQUFBQUFBdjNhQjdBQUFBRDNSU1RsTUFFTjN2elpsMlJMdUpxMllpVkRMRGk2WUpBQUFBQ1hCSVdYTUFBQTdFQUFBT3hBR1ZLdzRiQUFBTmJFbEVRVlI0QWUwY1M0Z2tTVFdxUDlWZC9hdG1aOFZGa0dwbjExVlcyV3EzRHdyS1pya09lSkxxa3pnZXpMNTZxb1k1ckJlcDluZFpsV29XQkVHa1N0WVBpRklqS3NpeVVNVU1DbnZxWmxVUUVhckJnOTY2clpwZDU3T3o0WHNaR1JFdklqT3FNck95ZTdySHprUG5pL2VMbHk5ZnZQY2lzbVlZZS95dld6em0rdXpqLzl5Sm43QVI0eC8rMzhUaWp6L2pVMWZsNVkwazlFem44WC91REUvWWVKaEI2UDlKNU5KQkU5NzJwWU11SFRUQkF4UElseEYwNmFBSkhwaEF2b3lnU3dkTjhNQUU4bVVFblFjSHZiVTd3WXIwNU5zMzA4dGtramlMQ0pvZjlUUFpOazVvNXU0NGFvNjBzM0JROTcwY0RRNVZGYXBuZFBod0JnNWE1UG12TU1adUQ5ZnpkM3VNeGpOd1VQMUJ6THhUbzliNGg2YldrVVJCZGdjVnFuenI2alBYcnIzMDlCWi9PNXlxeUVjdlhBVU0zOUZ6TC9GOVBjZ1JHdHpKVVpsYlZYWUhMWkJETjVreDV5UnVXOC9ZbGtTTnlnVXE4VTR1ZWlZb3llNGc5dFV2Znp2d3g1MVhycjhSenJMd1dvQVovbHpuaHdYK253a21aQ1ZYMzhrcW1VWnVDZ2ZCTkl2Z2ozZTBNd0RqQStiN0ZIT0YzMHhqVHdyZUEzNlVnanNyNjNRT1dnSjNkSXlwZTV6L3lrRFVUeTFWRlBtR01kUHBES1p6MEF3NGFOY3dyTVcvWjR5WCtidkdPTStCZHk5UGJRNWQwem1vQWc0eUZCZTVWZE1yZk50Z3lIUFFPNHMxTnAyREJweWJOYXA5bCtZZjhFYVhXNGdjUFRURGF6bHFjNmlhemtFKzVHaXFlTW5PeUd1cVJhSnNPY0dyL0F3K3lVem5vQ28zUGpldVZEOXVQZnZpcVJWNW5LZzZzcVk3aGVGVURpcEFDam9oUmczdWswRUFIdWVmZ3Y3Nll6VkpnM2JzQ3BzdmtOSkJxOWNQeWZ5cjRLQ2FIcGZzQmNaWUsvYzgraVRuejhzcEszeFRncWQyVCtlZ1FwMFBqN1F0OCtDZ2ZUVXMxRjlVY0FnVStOQkdUVHR1Y2E0VzF0SVpKS0YwRHNMT21idzBzdzI2WVZjd3hvbzg3MVpsQlN4UUMydUJuMW9YcXQ1ak9nY2RnSFdrYkZWZ3FEUVZTVEJKNUV6dWJXSUpwdFROTytkOU9kVnAzZE01cUEzV2tVVGM1T1FWZGo4WnRmR1lwcWdvT1FNbU9DL1lsb0t0bUpjaWFUbmQwem1vRGc2U1p6OWdBUGhMTGFGYnczN1VKRC8zQjZpQUJYcDMwenY5N1ZncUIyRlpwNDBQK0V2KzZtcFZ4ejN4RTNrV2dwMEdISUFGS2ttekEzNEt4OTJtZWFrY2hHV2RKR25hQnZuV0hpeVlCYzdVek5tbUgvbGdnYzZDTXdTZVhuZXNobFFPd3JLdVNnaGplS1pZRTFxZkhCM0ZxQytSRkJWRHpvTHlZRTU5QXJka2JRV3phSndnazhwQnMyQWQyWHhpUlJGdDBJTDNqYmg1NW5TS0Nza3JQNngrOUNiQ0s2L3k1dzdqWkJUdXpXOE92eHNNM3F3T2Z5MnhRWlZYT1pvdDV4S2lZNDF5T0NoZUJxczh5ZEZZVVhZRDB4c3FWOHNuQ2U1bHU1RmJhL0dSaU1FMjM2TEJhSWdGZzM5ejdnVUxxTVJIQWtBMGVJU1Q1bnlORHFJNmttSEdHOVdMelhJT21SNVlSL2pMTUF4c2VJb2tKbXBVazNJam9UZDhnNzBQbDhYaTZEZHNvVVdjVGNVUVh1WWY2eGQ4dmdlN2xVK3ZzNi9KTFIxMnFyUTU1TkhkamExcDRuaThVYmMzNGhRNFpGcGdYazN6TjBOajE2cXFtR2tpUW0xaks4dllmUEE0RFNoNDNScjRvRTVpd1JTRXMyMU0ra1ZvdXBiUUg3K1Ruc1ozOHBEd1ZtT0xKMkdZREtZd1NpbHp5WUIxbkNTT2R0Z0c5ZXhqTTZtb1piVXA3YzhnWlpZL0xPRlQrektEU1haeUw0MzZPUEw0WWJ1R2pwWEo3QmdzMkVSS2VIV05rY1NtdWljM1NxdDF5TUNLSnowSVkzWFJCZ1cxcmErbE5lVGhFdEhYc25qcWVUNDhmcGN4N0JrNm1taEN2Y0NWNE1QbmNUTXhVUDE3RzRSMkNLdHZ4U2doSlFSVEdLVTB1bVN3YXVrZWhERVlua0E5cW9PalpJNVFPZ0xBUWgrSXJySUk2WGRiZkRMYU4vblZhRVVtZno3Q1BOVlNFWVJUclNzMnhob2NYRzFmaFgrOTdMcjZOaTlMYnBRV2RjbGcxZEk5aUd5RGJyeU5JUVNlaWx4UWszY29zaTc4Z1pXb2p5dE4xa0RLSStDNXNDcjJlT0FBVDNiczJKb2FtWDBRbC8ydUFKZmpvdTlYVEpYY0tHMm1TNllDczI1ck50RUd3U2taTmlmUm1ZTkc4cVptWjh2aEZnRWlDT29ZZm5TOFQ2Z0cyTnNVd3dZUEZpbEVVQ2RBNExJa1paU3hZNDdKM0xxYXdPVzRjR0xqU21HVWtuUEtER0RXSThYR2dqYW8wSG94V0FKeEIyTVFLcnVhbmMyR3p3SUJoMnR0cFVxOVRmZ0E5RUxIK2tMRExSazJHS3MxeW5vZ3N6ZEZMbm5BRm45OWhQSWhuTUlvSmVxVThjMGVwQXcyc0gvZVhXZXNDUkIxUmFnS1F1eElhWVZVdXlrR0VEb25DQzM4Z3hBTmNGVnVSeUYwQXNMWCs0S09KM1NIbExYc2prTEs1b2FURzZWMU9HV3FaZzhDYnJtekhPdzEwTzQ5clVCQzhMNzdFb1o3YTE4TXdMRTFnbzRCRjhNVUJHV0Fkb1VNZHU5R0dXV3NiREhFS0J1UFNtNlUxdU9Td1ZRVEJrSEEzSWFFMlEyNk5reTdNZFVFdnR5dmE3Vk1lZ3VlY29lZ1k4QnlxQXhtTkhOYnowWk03YURrUm1rN1hUTG9CdnBrZFJnUCs0RWNRRVp4RWNvc0IxMFhXT3hxZGtQUWNac1BZdzF5c2p4dkVweGRvNHdDcmp6dFY0SGtSbWxiWFRMNFV3NGpJbURjRVdLK1JSSllTRGFVWDg0QXpCS2NjSWMxZW1LdzZCbEQ5S3kxNUF6dU5JUGtSbW10dGt6WnJNdDRHaVFYQUt3YUk3aUVFaWh6V3B1R3FvbnpCdVMybXBaakRGdjVJNHFBWmtybWN3T2RmcERjS0szYmxqazJleEI5R2lTNjRrMHRHVUx4RG9KbTcxNkVOUjVSc1hack1LV1p0Qm00TUY0MEpUYUZVVXB6UktadHZzK2dEUXE1TVpxQ2RLMmtFWWgzVUNTeEdETEdZR0JsSzFCb3paSlhCS1V3U2xrWWthbWJQUWlzT1AzMnFuRWIrdmdjRkVrc2FzWUk0Sk1aa0FoVFduRTZPMjJTRHVkTVlaU3lNaUpqOVNCTkd1ODk4RlpmaVlhQVZjVkNySjFZYkNreXRoZjVJSkxwOG5KUUNxT1VmYllNUkpUTXlRRlBtK1lTREtkdEpSb0M4UTZxV0luRmx0TGp5Q0wzSTJXeGJDY2xMWjBLU202VVZtdkxRRVNScmJ3NkRSSUNRRFNwaUFaa1g1RHAzNEdWV0NqTmhDT0x2QnJaV0pTRGZhOHBsbVdVM0NpdDNaYUJpT3BvcWp3TkNqR3hHM29vT3J0VVFzQitKQXlpUEFKanZ4S1l4TmpLQTFjbDRqSVVUWE1lSktaS2JwVGd4NysyeklIWmcyQlBVdFBjTFN0RElRVWk0RkJ6U0tpYU9LL0NLOW1RVW5pSFZyNUd4d0RIN3VaVG5RY0poY21OMGdiWU1qMXp1Y09wRHYzdzNvU2g3UTN3NFUydEw0UWdzY2hkeWVzUm9vbW9xTHkyM0VFSzVEUjdpdWEwNTBGaXhoUkdDUUg0RzVIcG1qMEkxSEM2Z09CdFIxNHZxTmhYK2lRQVlSWDJNZ1hkSlVpaWVSOG9oMVJPa0JMVDlNU2VLQzU1WUV6OEZUa1BFak9tTUVxWkdKSHh6QjRFNjVaaUZsLzA3QVFCcHhYYmhFV0FPckVVcmE0NHd1cXJiTldvSWZFNDJvTEhua2xIRkUxRXBEQks2YkpsWUwwWTRYQk0yeUNRQW4vSnBhTjBWSTJnZXY4dUVuUmltVEc2QmlVRVFPSGxZS1FYZVhVSEVZMW9vZlN0M1d3Z2wrWlBjcU8wMW5nWnlEbnJtZ2V0TmQ4bnZHNlRBWmhiTk9qZ0UvSVI0TUN4ZTNDRHEva0pjV2NMWC9wRkNJVzNOb2R6WE55YWhrZklDNk5nNnJwWlJwSFovdklXS2toOGN4dmxWdUdRbWJNS2FzczZxemtBQisxWVdvMVgzaFpKQ2h5NUxkanFraDBvKzFReTNKTkNESWN4T1NkaXpTeWpnWVFubFZINUZMRGJLTGNTaDB6WjZrRzQxUm5pM25YVDBucE1aTEJUT2dHNkovMjRMTS81SXp0ZDlEVnd3bmVoY0JIMk5sQnh6RTgyb1F3Y0lpbnI1VGJLcmRFbDB6VHlTZkJSYklOcXdiSWZmclpRNkRMQjRIa2tDQlRoMXgzYkFVUDQ5UzJvM21ZSDBZT1RTbUJwZUdFRWhaOFJTN0w4S2YyNEN2dDZsQjV5RytYVzVaSnBtKzhLanhjN1ZBdXNDeTVTaGNZdWttVUpDd2FYNE1HRHJzaEJoZXAreUlnZGd2R2NmaEE2Sy96MU1BYzljVTl3dmxvTEpkUnRlY3J6TXJkUmFvb0k0SklwUFVOWkN3MTRxQTJLR1FDQ1cvOVVBOUtaWW9FSXc1VGI2aHlJV3ZURWZVbkNqc3BJWDZCN0R3N2g3a013cndOVG9kcVJyUFo5aWJ3Qm01Wms3RGJLTFoxQTVrOC8rR1VkSDRxLzhyTWZoWXArLzFxQTRNOTlrV3FHN05LWDR4VSszSUhsTkF4KzB3SUp4ZHVURkl4Wkk5Y2U4R2VCMXQyQVN0a0I0RVpZeXlRL3VjK1NOVXpRaVVHM1VXNFZDV1NFZDRSSGpnSk53VE1LeEM1VlRYTm80ODRoVzYzQ1AzWnY4NSt3RDdiQ1pZUGNMZmcxUTRlSUZma1hHSHNML3VPQUVyKy9YdmliV2VJSUgvWU14Z0dEUVVzMGNCdmxGcDhzNC9NdCtOZngxMTY2dWlXVDZ5b2Y0YitodjdybG1mOGZRcGZrcVZXUHZ3QVBERTIzeDUvbWQ0Z2ppL1ZuS3pWcTBKLzVxQXBlWk95M2ZPanh6MU9TQ1RmTXltRVNrNHpjUnJtbHM4aTR0RFZwNVYvOXFmZmhJK1JjL3Rib093R0FBM0dWYXhJSzduLy8zUEFyQWZBSDcxTUNNTWhxMElyWkRTdGlJbUNjVVM0RldXUWN1bWF0RDM4T05qalgyWE9TeGhDZ0RjSXNmb0V2U0NMSnJEL2VUc1puY2hWbHEyMmlMOUFJWG5FeWF3Yzd5ZmhNcmhuU3FadVVDelBxbXUybDAyNmY1R3duVTRSd01HMk9qbWc4YzBUU1IvQXlXZWJUSTd0TUdoNjUwSHl5UmJBMjZld3M5a0VLOGpna2xub3hrQW1mWWY1QmxzY3BKZk4rRnRWbko5TzJmbzRSUC9PVmszajhlR3lGdEtIak9jOHhkU2JSUS9qN1dSNmhmZEc3SUh6b2hTU3Q0b3A5VHBMSVhTdFQ3bFFUVFhMNlRMNCs4WEJPTnBjcEJjMWQvQ0tQSHBreFRqTGlmZVR2eGVQSFkzdVo0bTY4emtkQVhabGNhcFl6UFdraHllSjlCQStjZXNxQmVRSVNJOTk4THdZNUViVm9uRUpPWkQrL0RNV0pxZUl2L1N6Vys1SHZsRm0wbkFlWmRzSWRmVHBiaTN3dm5jRDU1UzZOT1RQTmJ2WGdWTnllM1o1cEpCdVpxdmo0R2RjU0ZNZnhHczRSZFRYUmRpT2R3UlhuTHgvUzZUa2YzSC9zNTI3SEIvSlhtWnVOL3dOeitZZjBHMkc1R0FBQUFBQkpSVTVFcmtKZ2dnPT0iCn0K"/>
    </extobj>
    <extobj name="334E55B0-647D-440b-865C-3EC943EB4CBC-13">
      <extobjdata type="334E55B0-647D-440b-865C-3EC943EB4CBC" data="ewoJIkltZ1NldHRpbmdKc29uIiA6ICJ7XCJkcGlcIjpcIjYwMFwiLFwiZm9ybWF0XCI6XCJQTkdcIixcInRyYW5zcGFyZW50XCI6dHJ1ZSxcImF1dG9cIjpmYWxzZX0iLAoJIkxhdGV4IiA6ICJYRnNnU3loNExDQjRlMXh3Y21sdFpYMHBJRDBnS0Z4bllXMXRZU0I0WGx4MGIzQWdlSHRjY0hKcGJXVjlJQ3NnY2lsZVpBb2dYRjA9IiwKCSJMYXRleEltZ0Jhc2U2NCIgOiAiaVZCT1J3MEtHZ29BQUFBTlNVaEVVZ0FBQTJBQUFBQmdCQU1BQUFDSlZBd0tBQUFBTUZCTVZFWC8vLzhBQUFBQUFBQUFBQUFBQUFBQUFBQUFBQUFBQUFBQUFBQUFBQUFBQUFBQUFBQUFBQUFBQUFBQUFBQUFBQUF2M2FCN0FBQUFEM1JTVGxNQUVOM3Z6WmwyUkx1SnEyWWlWRExEaTZZSkFBQUFDWEJJV1hNQUFBN0VBQUFPeEFHVkt3NGJBQUFVUGtsRVFWUjRBZTFkVzRoelNiWGU2VnY2bm1iR0d3Y2s3VC9qS0NybTEvOUJEM29tY1diZ3ZDajVuOFFSTmYzcVV4cEcwUmRKZTN2eFFocEZPQ0NTbHBsekZGSFNvc0pCQmhKbVZQU3BHM1ZBUkV5RGlJSVBhWk1lNTNkdTVhcjdxdHBWKzVicVNjQi9NL1JlVmJYV3FtK3ZWWmUxYXUvOEUwVjNMMm1CcDRqamVwOXNuZi85YngvLzdrTnZueitNeFVIUWR2aUxQTGN3K0xZcHZKY1hCczRDQUhuZERYblZwNUs2LzJRQmdIRUlwYy9WQ2JsY0dEZ0xCYVQ5MGtMQmtXQktoQnhKK3U0ZFcyQnhIWGFBWWQ2bHBRVVcxR0U3aEJ4S2lIZnYyQUlMNnJBTlFqREt1N1N5d0lJNmJJVmNLWWgzQ1d5QkJYVlloZndUbzd4TEt3c3NxTU02QzVRVktsc3RCTEdnRHV2ZFRjTTh3Mk5CSGRZa0RRL2dmL2ZxQlhVWUljY0ZQUFByOEtuQTA2Y0ZjQ1NLekFoeW5nN3pHNk5jS0ExYm5RNFRUVldrY2VsT0Vha0VtVmxCenROaGZtTkFHcmFYOE5DZXB2NDFuQmVYYW9GZllzd0tjcDRPY3hyalY1K2JmQ2RhSVJPUFV4S3ExNi9sY09UcFNZR2g0MGM1TThoNU9peHlHT092NU9vSmNsSWh6L3FmMmRmU2ZNSFhNa3Y5TG5uRExPSzI3TXdnNStxd3VERTJ5TFBENkpkM09rUy9SQ2pWeUswYjl6L3l5RVAzM1ZKdVhDUFRkOTZBR25LZ0RiSlpLRTdSOGo1cUZQTE1aWGFRYzNWWVpCdWoxQ1RuWUxobWpmeGQyUThDRUhYSkNHQkYxdHhXYkZGUE51cXFJTlFHT1FtaWh5bVpIZVI4SFdZYjR4NSt3SEZHeUw0MjBzYy8vQVhtbjZzdlBmcWtxQzAvem1vbS82ZjNsekx5c1pZTlFkWCtFVUlMMHhFQTVId2RGbG5HcVBGbGJaTVFOSFhnVWRmQlAvL1F6b0dhRnRSOEZkZmNTMDZEMmRWVWRFWXV6SXJpcFFBZzUrd3cweGliSWpqY0lteGwxSVlCRDFvTDA0Q1E3K3Qyb0pvaHR4cEQ4eHFlN2taTDdrSUFrSE4ybUdtTWdmanlaczFPdzViQVlZZUdlYnJrSzBaNWk3eG9sRU1XNnFIZUhJUUFPV2VIUmRnWThDRkhneGxhempSbDlTbzRUQlVvc1Vhc0dMNXFMYUlHOTR5RlFhZzFNUVRJZVRzTUd3UE9OODZaYlpmSjg2YU5SNFNZTVdEdkR0Ni9nTGxmNUdqRTdNUmJXZ3AxRWgwQzVMd2RobzBCODRnYjdjeWVQeTJJT2JBOU4rMElZMWVsYUpndEVMMkRzc0paVkFZQkdkSmhXeC9KL3pqWUdBTTVqUWIyaGxRanhndk43ZHJicko3V3J5Mm9weDNWcGxaM3hZcEJRSVowMk5oY3RySTlGVEpHVjA2c1BybHBDTVBtWnJ6UUhGa3JaaFNOdzI5aHozeExZV2pqRXhWVm01c0lBaktudzNZZTVidU1FK3lvd0lsdGhJeEI1TVNxV3pFOGZQU0d0NUVOZTBHTW9tNm91RUE5MktzSVVWLzNWNjBCcEpqeUVVRkE1bk1ZSEIxTkxyd29CMFZXRG0yTVhUbU40TlA2VTZPVFZYRFlzYW9wTlI5VXRDQktSVTczYlNWbXVVdUllcHpOSUp0WUdKRDVIRVpQSE16VkNqOWxJWWRwWThDaFlZT3BnN3g1aVBWR1pocjJtQjBoMGlnL1ZLb2srMlcveHpnUXBYS1FqKzdDZ016bk1EamtNOE0xK1h6c1hzaGgyaGpnSno2TlZ2WFk1dnFyMEszcWFRMU5ObG01SkJkVFdUSHpIVklNZExoaWo2QkM2c09Bek9ld0hqeEZiTU5YNkFzNUxGTEdBSWZ4bFhDSjlyR3hyL1JHSFlLR2VQOWR1a0ZTWTd6RnljcVo3dXg5d0cycG91c1lKTEl0OHowTXlId09hNExEL0s4V2l6bE1HUU5DaTNQMjlGVWFMUzVmYWt2QU9GRkwzbE9Ub1c2UVZDdUVRYVV5ZHEvQ2srclRzRUdJNDhRd0lITTVqSWJYUmtKa1BHTlV6R0hLR0JCMEhES0Y3RWh4M05ES1laeklYeHZ1V0FFa1o1S1NXbVJXYWdSUHFvS082RXdjY3M2a05ReklYQTZqNFhYb29BTVpRODZ3T2syNjJnZktPamdOYTFsbmlJd0p3aFhGSElob3daUHF3NVVsUkJmdElCRElYQTZqNFhWQ0RsbHNobWxqdExodUNFVnZ3dXVTUFdVWitzNjV3VXV2bWw2b2FrMXNvQzFPMTg1RTFhRlAvZFo3VTU3QnpLQXpFTWhjRGx1R3AwZzRaQzNtTUcyTU0zSkVEZEluc0dQc290aUdSbXpIekZUbCttZlozZnF6b3JjNDBiTDlQN1UzbjFKNisydmtMZWNXdTFtRXo3Uyt6R3ArVlp2OFFEYXhxUDYyTEVVUUR5bTZLQkVIK2VlSHAyODhkS2hMQk85eG1GdUdSdlgrbUNObEQ5djUvTHY1V2VNbjc3dFNoZ0c0MmhocmJLZjYyVlVIWnRpNjNMU0FnMFpzL01IYUt2WXduck5pSjdhN1hUTGxhMEdQM0VwYUZLTG9yNFRVMllLM1FhYWNvS29CRkVHSEo3QzlYaGc5RmlqRVFQNlc5bkUxVktydUUxUXkrTUhMU2dBUkhwa0I5T0RrNTZMSk02d0Y5amdHeGs4UVVpUHYxNTBoWS9SaHdYc05PZGtFeC9XT05FY0Z1bVdsMTNrMjBJNk5hakI1TW5vMVhjYldweitNeXQyRVFiWkYzam9zdGVqVTdyNW5ML3EwUEpLa0p3VDRGYmJNT0RTbzNKUU5FczYrNlBXU1ZMUW0xNVJrOEUvdlN3Rjg5OGgwb1lNRzVqUHBSSWV0VGk3Z0c3WW9XaVVmMklzK01kM1RvdG9ZYTJUeUJJRTBxMFcrY0lVWU9zSjR1elVWTEdwcFN2V01vMkhheHluVXRpR2c3RGRndGpRVHBnY0xZdFlnOGR1ay92bXg5RHdkSThxVTBGQnpCcWZRa1AyeVFKYnIwQVc5em9XSzVSYzVrUU84NnR3bmcvVXJaazBrT3F6emppaXFneUZwM3J2ZHg4K1BqUEdhaDlrMlVuNThjcXpWZ2ovNEhqV3dYMk5LbnE2Vkp2WGVTMXVXeVVzYjFBc3R1UU5LZG5UZm1BNXBxVTdPZXczcWFMa1pqdUZSYjlJV2NkbnZEMlI5anJzRmNnUTlzRXN1V2IwVHJpdzdlTjI1UndZV0w2SnpFODB1cVVTSDFXQWtkY25OZFRwMU9vWTFVbzNSNUdrWWkxR0hzak44ci9Ob1JWWnRjUytza3NrWVJpM05SVTVrazMwZk1OZUNUOTlPank5SDZoeW5CMElIaUxsbHpXSFVsSlUwUWRMSWwxL2lGVWVKQW9BckIzakdueVJEb3pXZG15aDJSU1E1YklmaWFwSG5XdnRSVktyamtCbHFMNVVLSndIZEFzZDJFeHduOXhpVHo2bys0d0VMZk1wVHY4MC9rVHMyK1ZWcFd3WXpaRXIzdWE2YVliU3JQY1ZHbDFkd3ZYMlYvdklwM3pXMGVTTTRnZ013NmhyRDJIaHliL3NaTU1VcHE5eUFIWmRlMmNGei9pUVpHcTNwM0VUelN5ckpZZXZVMDMweW9ac1hIZk9YVXNoakROMGNpVFRzc1dmcEZFTnlpZ1ZpOEFOVkFLSjV6RW8wMGh2U2xWSEdtSmlIMHlzaTZoendWM0YxZWFKQ1UzWHFRWFdOWEx2bnZjRGx1ZUxqMmdKWkkrOWh5Z0hrUGlPcUlpek9EbDZCOHo1d0ZkRGQxbXd4S3NsaFo5VFRNRzRwTERwVGo3UzAweGk2bWJFZnc5OVRtaHpGTFJGUmo1NGkvaTJ4Yk1NTW82TVdBcjduVWF0QkRtN3lZcHNENnNyRmt3NHB1YmN3ampGNXdSQmtoUTV3ZVM0eFhaQ01DWEpWallkN1JIRFQzbWZNT2NBcjVWNlpFYUM3VUd4eElzbGg3U1BncjNPSFUzTU10YmpUR0xxWnAyR2w3b05zeVhLOTFJWlJlb2o0bDRWdFlVTFM0YkZkODQreXVuQjBpMnQ0U3BxUnp1VUdVZ25uWjJJdTRzcE5lQjdQOVNiTXgyZ1RaRWNOc1pMNHVMUit6dGh5Z0ZkZGVHVmFabTZpQkNTUjVMQW1tSWJPa0QzSzNOZHYzNkhrTkliVUNmY0tpRVYvdWdPU0hhQU9VWXNnWWNaZW9OclJUVjZBcVhWSnFmSWZVS05CN3NnUUNxWVdhL2pNa0xmVE42Ym5tTFhpbjZXWUxZRTJRYUpmSGQzTEJxK2NKZG5CNjc2OE1qVXpOOUVTZ2tweUdFVUZNNHVQMCswL1l0azBZNENicnJaWXprM3RlSVJGT1EzellZaHF1OGU4QUk1dW9Hb0h1YzdoMElBQVo4bDBEQkhwUzZuTFpIQW9TNmt5UUpiUnBOOWlHL0NTV091emc5ZjkrV1RvQkJHRFZ6TmpLc0ZoWmZyOGdKa05lU3dEZE1XeWx0Vk0wN0JuK3l5THBXR0VJMXFETCsvM2tKRDBIbGo5QUZVN3lJcFFCazltN28wRHV5SU5vME81VldXQVhNY3JlNjBCckIxaG1lemd0WDZmRERYWGdXYUxVd2tPMjZCakdTYklVVndxMVdGTjZIY3laSUpBR2NFYjEyYllJb29lRlgyTW5PdW5hR1MzMVdOZWdxa3ZZalRSMnJmRDRjck1YL2tZSUt0aW0yWGRqVmc4SnFCa0J5K2d3czBuQTEwYUkxbExDQ3JCWVdYNjA0V3EyK0ZweG9CdVplYmJBaEpQSnQ0eGJGYnhTbmJDRVlQb3JvaE5mZDJqRUZpMmxraTNucVJhQStUZ0ptSmRodG05YlQ4QlBDbGl5VWJhTWhWSGZHemtqcTBwemlPSHNWNUdabkFnMjFPTVFkTXd1V0RCS3VlWTVKQWZTbDM0WGt0WmFqVXZUUDJHTGtVUlBkSzV3QldRekpsN210R1lxV0NBSEJ3Z21WWElBVmJ0ekNNN2VLM0psaGxidVFubHpKVTd0dHlHVFRFR3pkckVlc0YrMkljSEp3ZHIyRUxoaCtTWHJzTlpycXJ1Z2JGRGwxYU1BUzdOb2lpQnh3MlNDdEQ5dldKa2ZYQVlsQjI4NmpNbTA3UEdJZVhzZ0RVOUY0d2I2N0pIZ0doT01RWThxWXJsNld4ajRZZWgyVzJMMk1aa3lCaUZrZTZCMVlOQ3E1ZVVRV1ZvY3hmY0lCa3ZMSWVESTFNcUIzZ2xHSk5wV3JrSjVjeVRPOFpHZ09ncXhSaXdFdXZSWFhNZDJCdmJnOElmMjVoVVM0eG9vUjVvSTNScHplUGxtWU1PTjBnR3BYa2V3WC9HbFFPOGtvdkoyTG1KNHBSRVF0QkJXV0lqUU1pbEdLT0QxNmNCZUc4bzVOVE5DTUJVcmIweHFZWTRZVS85VVd5blRNRVlWeG1yY1lOa2JLM2pYWHVIekFGZTlXVExnTDNsM3E5NFRDTEZZYkVSSUtSVGpOSER5em1kYnJmTlhtR2FPNlBFcXJVeDJWSzZISnY2clpqQ2lyMnBhZW1NbEJza0V4NmNyTnE3Ylhid3VudGJCdXlkZEZRUGdpa09zMGVBN0NyRkdFMmNKQUdJT0Fxb0hFcGwrajZ5TmliZFlsT3hxVitMSFVSVlNIeEx0dFVrbDkwZ21VeW5JVE40cFNJN2VDVVMyVEpnN3hQZDZxSlNIRmIxRFBrVVl4QjhQa0pQVzJMekhJSzZ3emllVm15YXhIbDRqVDBVb1JNcmFJTVUwbzY3cVdpZTkyRnVrQXpBZU4rT09hTHM0UGtqMEwrMnpKbWRtMmhXUWFVNGJPUzBLODJuWGNhUTJtbE8xSkFGZG1CdnIvZDBjN1QyYk1wZnl4d253RkRjMXoyd1Q2WWF1QXkwODRBNlYwN2pCc202R1YvUzEvSEdsUjI4RnJObEJxbkxlSXJEN0JFZ3UzSWFRemJDTDRtTWlkbUJvdjEwNE5OVHhTOEoySmprS2RaUFpaM25YbFg3NHRZSlpZSHR4dTZpTS9QN01DZElEdWpzT1hzTTVnRFBWY0RmbUV6ZnprMFVxeVJTSEdiSFlsTE1hUXpaeUhMbFExVmlQeFZyNkNLakFPcXhWY1ZpVXBGTGxYUldFT05pRlNQbG9Pb2xyWERrR2M2WHJIbHlHbXJQT0VpT3AzckhqamxnT21ZRnoxWEEzNWhNM2M1TkZLc2traDBHaUcxY1hOQnBES21UdncxVEpmYUZwNzNCV0o5TGNHYTlNYTFacHhaYW1hQmFhcmRyTjJqVk9BN1UrVTJIRU05NFU5TTR4bDhoNHEyQmFza0IzaXNEVTlvM1FxUk1zc1BnbE1JOEVwZGl5Y1lZNHpRTVJHQkpsRXVkVkFEYlZVUFJVZlRhUTFyUUc1TjgxWVJZQkZuNkZDUDA0bDg3b0JYdGVDRGFjcjRZWXRKWi81Z2dzVlFGYmFIWndXc05iaG5ZUy9ZMGo1TktkaGlFU2U2MElOa1liV3Rpd25TSUFZSFA1elFnK09UNkFrcmc2Q05lU2IrSVpGZjVROThSbExqMXlJTkF3VkFVTVh1WmY5L2FqSWZEMWtlRnBwcHNKUU9rSVZMUkI5cCs4SWFFVWZESXJDVEdja3hEc3NQZ01LMWhkQ1FMeWNib1doUHpEQngySUVYRjNaZ1NQZDRQT1BZMmIyNUtkbWc1eHBMaWpCZldIekZuVjNqRzRBaUg2MUlabHM5SEd5QU4wYW9lZ1g3d2hvUlI4TWhVWXJtSklVVUx5UTZyV09aUzRzbkdJTmJFQkwvaitjUzBqQkUybXFsZFFtMWQrblZMdnQyTm5SeFQzd01uZkFjblVydkJQbFduZjNWTlMreUMvZmRjMGtYdkdLU3A0MHh0c243d3BnUXUrV1E2bnZtQlpKTWQxdkdrWWNuR29GYmVSMzJ3TUIrL3I2VnRGUlIwMC9maUlMQTJsVE5NZkpuSm9uVXpNeG5BbTJ5UWJ0ZkZEQk9mbFc3SUNJMnE1aGVzbWtOSkY3MWprS2FPc1hvZVAzaFRBcGQ4TXIzME1aYnNzRjU4NzJIOUpoc0RjaUp6UjRGMWpPQ2ZVbEFkNjJpNWhnV09McGxuTC9UNUhsYXF5V1VRd2hEVDdpMDJ0YmJKVDhVZWRvK0lZci9Xb0VyeHRVWHNUQW0zWnFNeFNGT2lvL1oyUDNoVEFwZDhNaHYzWXk0bm5leXdwam04bFlaRVk1VGFZT1I5eFF2RUNDckkyM0FOL1RKVjJ4T0NJeHBDZEUvT2VJeHpqenBHZ1JjY2Nwbms0cUQ3Q0x6OVBDd3FlMUJUcXAzdyt2amZUVFFpNHEzWmFqQklVNkozVTViOTRDVkgvRjVFUm1oSmRwZ1Y3YW1lL2NiNHhUZSsxNlJHSmwvNjMyOEs5cDg4emlySVd6Nm81SUdBZFhNb3k5dGtjZ0RMM3dUV1R1cXFjdjFJdHRDMXc0Z2R6c2dEME5iZlp6OU1pcUxIL09lN3kyak5sZXJ5M2pGSVU3WjVJc3QrOEpJamZpOGlJN1FrT2d4V1BuY2E1amNHOXhiMzBBWHJnOW1jVnh4aTZEZ21hRitkUnpzMStNZm1lK1RiMGV1N0tGbnZ3cThqVHBEWUd2bEFGUDBhL2tjQ0crVDV2ZEx2ekJBUzhkRWNRYTFhUm4ydUFnWnBDS0tvMXcvZWtEQUtSV1M0Z2tTSGdhM2REKzAzUm92Y2duK2QvcEdIYnR5U3Era09tZEovdy83R3JicjUvMnZBdnpmYnFaTjNnZ1BnRExkTzdpTlh5TEZyelFlcURmeXN2eUhUR25nMWluNUVKblh5MzdqSnBOdnBFWmNwNENwaGtMaTlqTjQxK01GakNaTXVJc00xSkRvTVZvUmpzeU5SQ21HTURvNzBkNTZvdi9HQ0t0LzYvUFNMaktBRmZsVWFrbUwzM3o4OCtSZ2ovci8rYms0WXphclFkWnd1cThhc2hBRVNDYTNxOVJ4T0JCUEFJeG1ETENMREZDUTZMUHI2ZnhxOXFFSUlZeXg3bGx2VmlTU3FSNUxLYzRmTUEyYnNySmNQNUZMYTRmU3NIWHZsa3gzbUVRdGlETmlFUE9xdDZ2RnRxeUpUY1UwZWhXVGk5akg1UUZaVjN1eVR2Szc2UWc0TFlnendlcmFIR2gxazR6TzVsdEJKaXRtU3ArUURPY2c0MlBMMGxZMjNrTVBDR0tPZm50YXpaMmloR0NUYlExR3VzeEF4Qi8yVjFibXJ6LzRMcnRwWG9tNGdUKzN5ZEJiR0dGbTExUE5BVTd3dEZNZXB5dnlFQjJUOXhmeXF3a2gwaWl6R1lZeXhtbTNSMmkyQ0VGNFcrMVBxUEpaemc5ekZFVzRlZGJQenJ2eFhmaDJCakpGUnpXcWgxV2NqMjJoSWZYZzN5RFZ5bENxNVFBeWhqTkVqRnhtZTZ0N0xERXd4bGlvNWlkVVZxbkNDWEVFSEhZVzB2ckpDb1l5eGxNbW9yZU1pVDljTGtZWFJqcDBnSzVtR1doSGMxeUlUeWhqbExLbnp0djFlSnRNamJRYzQrZVVkT1VHT00yWWttYkJlTzFNNFk3VDBHeFl2NnBWQ1c5aEttS0Nlb25LQmJJZUphTHdQSGJZaG5ER1dqRGNuYnBTdEkzZDljdTJnMEx4MDZuU0I3TWMrUFhlS0xraGxPR05zcDRkeVc0VXNYOHF5MkdZMHB3dmsvTkt3aktBeFcwaGpqTXczTHJnYlFYZGVkbFNtVnEySGpPSWNJTTBYNnFsdzVzc1EwaGhycVZ2TmI0ZEZucllWKzI2MWlCWWhFd2U1RzNJOHpJQXNtMmhRWS9TdTVSQTFjRjRiQTdtTDM0WmxzOXI4dU1JYVk4UHpoblMyNXh1RkhRWnhrQitkRGQ4cktoM1lHTzFDVVh2eUUrOW1DRDZUTlZpdDF3SFM2dUxhaXFHTnNYTU5ad2JWMEVIM2RZQzhOZzlaaW9NYjQrZERxNGZaaS84UlhPVTFnSno5TWJOcFNESEd2d0NhbDJ0Qzc1Qmtsd0FBQUFCSlJVNUVya0pnZ2c9PSIKfQo="/>
    </extobj>
    <extobj name="334E55B0-647D-440b-865C-3EC943EB4CBC-14">
      <extobjdata type="334E55B0-647D-440b-865C-3EC943EB4CBC" data="ewoJIkltZ1NldHRpbmdKc29uIiA6ICJ7XCJkcGlcIjpcIjYwMFwiLFwiZm9ybWF0XCI6XCJQTkdcIixcInRyYW5zcGFyZW50XCI6dHJ1ZSxcImF1dG9cIjpmYWxzZX0iLAoJIkxhdGV4IiA6ICJYRnNnU3loNExDQjRlMXh3Y21sdFpYMHBJRDBnWEdWNGNDZ3RYR2RoYlcxaElIeDRJQzBnZUh0Y2NISnBiV1Y5ZkY0eUtRb2dYRjA9IiwKCSJMYXRleEltZ0Jhc2U2NCIgOiAiaVZCT1J3MEtHZ29BQUFBTlNVaEVVZ0FBQStrQUFBQmVCQU1BQUFDdE5FZ2NBQUFBTUZCTVZFWC8vLzhBQUFBQUFBQUFBQUFBQUFBQUFBQUFBQUFBQUFBQUFBQUFBQUFBQUFBQUFBQUFBQUFBQUFBQUFBQUFBQUF2M2FCN0FBQUFEM1JTVGxNQUVOM3Z6WmwyUkx1SnEyWWlWRExEaTZZSkFBQUFDWEJJV1hNQUFBN0VBQUFPeEFHVkt3NGJBQUFaajBsRVFWUjRBZTA5YlloazJWV3YrdnVqdXF2WmlVWmlwRG96U1Z5aWJJMDdFVDgyN0N1eml4K2dWUC9JcWh1aTFmaEhGS1VhRjB3Q2FyVzZvc2FQYWdPQ0tGb2RzeXBJUW8zRWlDd0xWU1FZRFFTNmlWbFFFYW9naVA2Ukdyc215ZXpzN0Y3UHVaL24zdnUrNjNYUDBQUmo2SGZ1dWVmajNuUHVQZmZjKzk2ckNZS3I2N0phWVBVRDRkbVBIRnpXM2wzMUs5SUNteUdEYS9aSGtaVlh5TXRwZ1dyajdHZS85TkVHWTdjdlovK3VlaFZsZ2VuWkJOQXJqTjJQcXIzQ1hVb0xWTU5mNS8yYU1uWjhLVHQ0MWFrSUN5emRGY2hWeGw2UHFMNUNYVW9MalA5UGRtdkEyTTZsN09GVnAzd0w5UFlrN29TeGZiLzZDbk1aTFZCaHN5UFJyeVhHZGk5akQ2LzY1RnRnbTdHdkMrdzZZeXJZKzJSWG1FdGxBVWppWkRxM3lkaUQrYnYyNVlQNVpUZ1NQbi9iUVR6czR0YTN6OW1DOWUrZVUwQlJkcVc0eXRnOUlXT0xzVzl3cVBwVVVhRkJzRHdiRldlTzRWeVFEWXlwdm5oMCszMXo2cXl4T1FVVVpkZUtHK3dOSVFQbStwc0NhaHdXbFJvTXBJakNBaUlZSzQwZmlNQStQTlFHbTh5cHZQNndka3RhOGIrY3lRQUtwM015d2o5MmQ2ZGd0OVpZK1FFK0NENS9WclE5QmJ1UnpOWVRJVEdaS0xIMmhJMFM2OCt0MGxlOHh0aE5vYTRhdnFPZzN0YTVIUFJzczZMdEtkaU5STGFsK1I5WStNWlAxRmhlcGErNHh0aWVsRDkxSmxlbHdXNWRmK2V6ejc3L3hpMzJOVW16d21aUFhnY00zZVJ2c0tQeVdrZ2tqV1hDU1ZBUER4eThOcmR1My9oemk4d213RmZjWVRydWJMR21KUVVTZlgycDFBcTI5K0pTUXdVNCtxclM0cDYvc1A0SVBTSllaNGR6ZDhnMy90d2lzd253RllkNkdvUDduT2R2UC9mQkY3bUw3MzdzK1Zlay9OVlBjc3paWCs5b2hhdm50dUZ2eURNRnJlcmhBZDBTTWpIZitCZlVIMDh4cFBBM3RlNEZHcmNGRnBaOTluWGpZVUMyQWZNSEZITnQvaFZQdDhBR1R1Wk9tMjE1eFV1VnNJVFV4VE4rOGZiazQvUVVuekN5MWE2cVRad1J1Z0UrUGpaRmdJYU1mY3BDdE01dCtWMTVaQTZMbDV6Rnp6SkExb0puL0t5TTg5SjVpbHVXb3p0bnJvSUY4UHFCaGV5eDM3ZkttMnJuWjJITEtZVHpwMURsTkdTb2s1ODU1SG5HbjBOV0xsWlg4Ykx0MDBVdkc2K0QxeTBOSys3eitMcmVBMWgwcFJTR2owaUlyNURrcDNqSFhPTVhsNVNUMDFYY1lVOVRDWnZXek1lYXNUNjZsWFQ5ZTNSTkIrU2doRHhIeXZadUMyVUVWazlxZnNSR0tRbXJhL3o4N1NqSTRTamVaTTRXdmVHdTBXMzljRTVvM0hCVHQrMVNwa0ZNZDdiVXVYRk0vVVdocDZYRU04ZjRGOVg0SUhBVUQ5MWQ2SmlkMm8xcHFJY3pBbDF0ZktkZEg2eVZNZzBjb2JyWW1HbndZUUs5VXVLWlkveUw2NUN0ZUpPNTJkSUMyY2RocXlxd3JOOGh6UnM3Ty9vZ0tHY2FFQlZCOE9xZjYyTEgzMHZxdW9zRFNvcG50dkhQdi9sYno4c3BiQ3NlT3VrNXZpbHRINHpBYzFpNnRLNjc4VDBJZXFVblhHOWg3QWxsa3JvekNoWCtZdTlyWHJwVFNMOXQvRUlpOGpCVld1eHN3aGtzeFp2TURkY3d0KzJRQ2prK1Nlc3JMU3YzUTRrVjVtMzJ1S0k1L3ZUZ2l4ekZ2dkZJTE96MWNzNE5MT09ySHA3ZkhRL1libkx4bHVLT1NNYzNQMFEwRCt5RjNkNnV2K0RtN3hnYzNFV0NDQ3NFd2dzZjVnWE9WZlhLVHlGUlpURjF5TWlmUTZabC9EbmtaR1E5QVR1S3lFMFZyOGhEdDRVSFJFeVhCdlFncUFPbnJsMko2UHhDNldjMDhDSWZPUTVrWlJ5UDZCNFVCQnJsTklJYXYyQkw4ckQxd1k0aURhT0tPM0tXMW1pNlZyTzkyTlh2MTRHK3dmZjRTcWYyS1BFSmNtUDRVNzA5eGRhTEdHbXE3cUx1MnlVRkhHcjhDMmg3Qzd3dUhwQVR4U3NxTTVzMlNSUFc3SWdONDBWSDhNK2RqUWloQk51bGU2VU9qVFZaNXJDY0pkVnZlQTdNc3JGQkRpNmZsQmpmcnl3ZGc5c3YrVW9rVWR4UmJ3VDFqNGxHT0xjaHBRREdpeUxia2dzQ3JRNEM0aUM3b25CcERJM1YyUndjTUx4WldGSlpqRFZ0Zy9ra0V1UFBKeWdUTjI2L3ZHeHVSVDFyZTZ1MUpZWmNhbUtFMHUxNk8rcFpJN3g0WWFqTGdkclFXTE45WENCd09mTHpTK2xhUnhiNStSWEh4WG9kdDEvU3RVWnhoOTNDSzRTcUE5VXN2RGZvSU1DM2FacWk5aTJ6aVFDc3Yrc2xMWGxFS0xiSWZKZXhvZDdnSmhRWERmYVZEZVpVYkl3L3A2Qk03SXRnUjNta3FCWHpUQm54Y0kyb2xBRTlwRVdxSTE2N0tyOThwcVFBTDNsTFh2VlBHby9mUnFycXg5bDdUaDF5dS9qRjN6ajdQWTc1WXVQczA2cUtiOXoyVkNtQXR6NDBYQnlvdlB6TTdJZi9JcEgvN2YvN0QzLzZZbU1TQkZzZkNKLzhYYmlicTVVN2QvbXZaMmJ2T2pBQ0pLU056OHVSdmZkNHNpQ2lUWTRiTjVITW1YUDRQdURVWlVrZTBuQ0crYlJvZlVjbmRSWjF6VDFGMmU2eG1RZ3NmWFpMUlJpTFJSZitoN0dReCs5MU5oTUFWb0diNlNJRG4yWk5ORWRSWUJVYWRZT3hkM1ArNWRtVDhBYm85VnRjYnVmV2RZUWhkeGx3YTB5Q2J3NFJPTnNudXBoOWhrRnFZc0N2b0lpN0kxMTdRMENXMTZON3IxbHlBREVtSDBJYlpFNmtGSU14OVdXbGIzQ3VUdEtuR2hCeC9kOFNjekxhcGRSSU9UeDdKZmdtak1wcnM3OExWbnR5c0VYMVlaTjl4NmpTeHNqU2Uyb24rSWg2cW9VblN2VEJYd2svb1ZMdHNkZEd3YmVHNHFDWHIzZlkrUW0wcW9NQXoxaWwxN2ZZM1YvODBpK0hiR2JDRkN4elNKcjlnaU5sdk41UUhDdGkxMnltSEZURTlGNng1TG5IbUx3SFRXZ0tPY3JyUE1IamJWTTdlYVduUnQrYTZFb1BiRGRpMHRnK2pRd2dZcGx2Qnp1UTdnOUE0Mllyd1Y0OE8xeUJjNFFOZFBMZnErR0RBMDNiQ3lvYWtWc0hxTWgrRGRuOUhhQUdkNk1ydHo3NGw3emo5MFpRK0NVT3ZoZGVDZnYzNXhvQVQ5cjNKNENHZ0FNRFYxNnd6Q2t3MDMwMTVFSk5oRmlVeDJESytDZ2xwdmVaRk5oRWNTYkhSc2loU3hYYnpLcTBJTTl6ZUxrdnQrdERhZ1ZGaWZjZTI2WEZvUDgrTEM2eU45YlJsVzJWRlZnMG9yQXU5aEFoTyswM3VVZmtFaktGeHQ0azlBT3JSQ295Zy9CMXp4RW5icXZoOURiUUlULzBHVUEwL3dVaHFncHUvNGcwMUZjWjA5OWJyZG1iMlZTOVk1RE9MeFUwKzhlQ2h4Zy9ydmVwd24yQ0dKTmpORmNiWUtMWTUrZVlEVTBMeFpiWXJ2T2dPSXBpQ0dudUIzTkV1SEtablUxaGZHTkFPWTdpUXR5UWp3OFlHRTlnTmpuV0lhY1BUUHRJSUsrMkUwMFVQdnU5cmNZeFpDa2p3ZGJSdjhzQ2I0dmVWcUlBR3o0dENtQXovYjdKSXBuM2lqVGhqdnNlY2NtbHM2SzBFdVBIOVQ1QmJreFZuTWt4RVZjYllLSTRSZ3A0Mk5RQTV4M0l4bHZnZmJYdW1rcUVIUFNKT05LQjJSWHV3ZElPWEdLVzJVeFlxcW9za2MxdzdlL3BNMEJVdFVQb093ekdqM3RWL3Z2RGNkZklwWVd4dHl0dzRNcW1nS0NUTXVNNElaOVZqVUgxUkJEZ01KUzBRVTNSeXFxVTJ4UUc4Q3M3MVZkRGxaR3NxOFhDR0QrMjl5bXlJNnJqVEk2SnVOb0FHOFVSQWpnS1BEWlNkWEs3L3NMWGNMS0QrNzBMdGxuN0ZOa1NUc1k4ZklTQlh1MEFLSTJBbDE0VDk2SDR1REpVWjRCNExpUWRJZ2pHVVJuRk5hQ0t1ZFQ0MWlwUDlQSUdZMHVkTk1Fb08rVVVRL0pKSi9oTDFRZndScmhzSVNSaG5rd3RQQUpvc0tjNEZveXd5NEc2T3QwMHhvL3JmWVM0TkZTY3lldGduejNKYkJUSFNZT3BjYURxeEhZZFhxWEFUWFJVMTJGWTNGYkVjTitVQ3dtTUhCemZNTmZ2azFvTEhONFV4UTdqYXdSNDRaZ2pjRlZRNnlGSFRJMG5CQWYrN1FKVnpLVW1saWFHZHdzVVBOWWdEQnNSUWhya0MwcncrcUVpeFI1TE8zU2pXcURvdlB1eUhyU1B5VFNpc3l1SmpQSGpldTlKUzBYRW1ud01IWmg0aXVQa1FSalVqc1FvY1ZEcHdWb0hYdEcySTV3d25xVnBPSEpSVGhVSURUaStJVDNhSThRV0dFb2xiU0hoYzhwV0dGV2FsUEpFenptQzNRaUJMUHB5ZjFBQ2hwRWVyelZ0Q0Z5M1VkNkdDV3o0TWhpSlhHM2RqbUZVdENHTnNjR3VObDlGZmg0U25rb0s0L1c0M3R1aXNwUmlUUTd0MXh0Z296aE9KQXp5STFVSFZtTEJWKy90aU1sMW9ORG1Ec0ZnWWtyQitLWW93Q1MvZzlEcWY1SktDOXhTNlNVTUoxN3hxeU5SajY5eG5GTFNXbnk4b0dTeE1JeGNIVHVnWFh1U2NDakFvWXEraUxhOERnVloxemNDWXJXWUN2SlY5elUrcE5Sc0pLK3F4dmJlaU1rS3hacThRVGJBNlY2SEJPMVlxZXpDZU5ua2d3Q2RjYWpRNWc0emMyUktRZTlJRkdwNm5wQktDMXhUaXlZWmtaemd4T3czbEN3OVpDMEpXUXZRaDV1S0ZnWnBVOEt3YmtOZzJpYVQyL0U2OUZncWJrZmxrMHFrZTEvVjR3cDMvZnRRdmFCRGpUWitiTzlkYWVubE9KUGpDcVg3clJYSHl6T1dDZnFRV1EzZVFGTE16eDc0UEdDN0hZSlZRd0JjdDAvUUVXQk5Db1BHYWFOd3NxR0xxQ25qUjBqSmdtcVQ0UXJSL283aWdia3dDYTVaaWVPVU5odHpHdEczZ2M2RkZXL0NmWTB1aEkwbVVIYTFTbTM4Mk40bkNJNnBpak01T214ZjhXakZDdUhmaWRkYndIbzI0aVFBV1JZU2ZJN1huNWZTeHZaeUw3SDB0bndrU3VBSEdtUDVjYmphYndpS1dtUkNRV1VsdzZHSjZnRWtuenJhdzhqY0RWcE55bXg1SGRQS1UxNmJ5K3QxbWRwd3pqRjJSU2JaQUduangvYWVjK1g2RTJkeThJeVprRnB4dkdpMGhyeUFVNFg3TnBXaTZqRkxGL05CWXpnQXhEWWl0Z1JMaEo0S25NaG9sRHlMOU5Rb1ZrNXNCVWE2ZlZVTE9ad2VZekFaN2pzL25XVjVIUm1QT1dQUG1ldi9ISDFVOEd2Y0VzT2JTaG5jRnlHT1ZZMkZQT043dlRlOGlVb01tWVpjazlmby9zbFRyTmswRU9yMUFMZnJLdjdDMUREVzA3U1FLbW1ZQUkzTVVSbFd6eVpoaElYV3pnOXgwNjhTUDBxWEdjWklkNnFvNFRDQXIxZThQR0RNK1lFaHkrdVEzOGpoMzdJSEpxWTRrUmNmVU1OOXBRenV5N0NOWEw2dkVaN3gzZDVyeWlCWmlhSFRrR3R5NklzT2F5YklhSElQTUY0WDIzVkJBTE5handiREV1MTFNTzVyaGlZUnFwTWRBeEtDU2lkNWcvNG5Ta2lwaEtNRDl2anZ5T3RGY2d6RERidHZjZHRlYjZndzVIaTlGdWx5UUtvSlltU3V3b0N0SlJqZjdiM2h6S0dFTTNrbTc5UHA1QTAzbzBoQkRUMjB3YWQ2TzQ3ejNzd1RSUnZ0ZFcreFZ1VCtmV3cwOEVvUTZHaVpjNjdqeUtYWDA3b05HTUoxZ1FPMjExc3hYbDl2VUhrR252Mm9MUTFMRU4ySGh4cnRHWC9zOUY1VEJubVVJSmRuY21pOURuSDU1bnFOMmdYNkN2SEt1YUxYOVlUbHl1RVAybzdsUVNWZEdJRjhjYjVzRHJPYWlhdFZsTUhteDFiTjFGckVlbXJYNHE3ckZrOXlvWFVhd0Q5MWVWNTNlNjhJODk4OWsxc2JZRSt4cnlDVXl4ay9takhoZGdqbUc3blVUZzR2cStPWEs1Y2ZucDRiRFZnSm50aTNpYzdQNnhCWGFNTHQ3TmZ4T1BJQmIwcXVITjV1ZlB0b20yUWxudkhkM3R2TWVVcXV5V0h1a3dYSFUreUxObDd2MC9VWlppRTVnSkJzMFY2dk80dTFyME5odk9XbzdXMEthczY0VUt3Wjd4amhKOUcwUTdmS251c3RGZUhuOFByd2VKbGtPSzd4dmQ1SHR6TUx0dTZZSE9ZKzJRQzdpaU1rbWpRQStxMDNPdmdtQ2hVa0dBRTU4a1dNWTVjcmw5WmJqaHJNcEx5Q3VCYXhzTGhpRXNxWXpSMUUxbSt6VHpMMlhiVEs5bnBEZVQzWDJSeVZCOUd5cVE1a0VPOGEzK3U5elp5bjVKb2M1djZ4NFhjVm14b05tYk1zTU5nZGpjYmtod1FOZ1llWkZHSFN0amRodFJRSHNJY2tibTdKZmtQUTFyMXhnUGpNejlmQnN2cHhpSzM4MmozWUpscXBpdTExWU56bEhIMHk5bTBScWFYcExrbm1QSys3dlU4VkYwL2dtdnpFaW5EcFhvZXdjeXlrNDk2NWFSVDFyQVJCNE1HbUpsblJwSTNNQ1JnTXlWM05CZ0RzcnB1MERIRGtNN2ZzejlkeHNPNDdJa1d4OXc1OFY1TFdXVjVIeGoxT09YYTNGWkhpSXBIVE93MWlIOWY0YnU4alJXUkR1aVlmV3V1aXE5aVhDYjA5RWxnTWpoSkVSQmVLcEF1Y0JnYkdiVUZNL3NLNFVZZTNMeE4wRkZoWGxnMDJqN0VlOGdSWFJlVFRiV3hMekdYTlhoRFowS01ZRlpockhkWW0ySUtZSmN6SjVqQklpTFpFUHVFM2dwS2drMitRWk02YjYzV245MG1Ta3VzOGt3K3NrWnJ1ZGZPaUJCN01IQmh0TURLOWlRamFqZ3lGaE1CZWNzOWRjVGJFSHVsWVdUYW8zOEhLaU0zNTJIS01sTEFSUW1PaUwvZjVldDhKSjZvTlkyaGpKV1N6SFlWd3ZJNTVqS2lxWno1ek1xSWtWTDlIa2puUDYyT245eDU3Wm9SbmNuUFVoakxTdlE0Q3BLdHJ1dDljTzU1dHZ1bTJRNDlXVW1HV3F4VjdXMFpvSk5qV0dVQ25pYWlwYitESTkrWWtlNWJiaVpXRWJuOUM4bFI1YkllWTNqUkNvTFN2Uy9ENmwwd3NjNzQzcHlVQVlIOFg3aHJmN1QzbHpBZTdKb2NZVEdlanE5Z1hEbkY5SkxCZ0JNdHI0SFVWdVRWYmcxb3RlQ3NmTDJhNU1vK1dOWU1FS2gvbWdGbU9HdnVJNlBqYmhEYkpLRGxQemord2FKQmQrWktLNkF2Y3BkQlowaVhvc0xGVlYyM1g0ZWpXTWtNZS9UVXJiZEhHaitsOUhzbUtOdHJrMEs4ZFJRRjNyWmpnYkJDR2pVUjA2SFlkY0RBMExWbEkxcU5IYWZEbDBnUndZTHhEdU1IVlZSdWoxWi84RzRGUmYvdjgxdzFORXIwcUltMUxaWktLem4vajN0UmtneUJQSVkrOHAzY2sxK0FtQjNvNnlFSVJHcjZuaFVLTkxLd1ZmLzVUSThHREdEK205MXAzZGlERzVFc3FUZ2xKNlY0MzcveER2OVhNNE13bjRQVjlwMEhXNU95TGVBbWpROXFycGNpaDVvaHl5b2NzTU1Ma1ZGc1NtMEpydnlFWVFpV004dWVCb1RrSG1yNTNMTUFWaWROdlRTSWF2TjRVMWZpV2pSN2l6c1JSRkZudWRXdWFLT1BIOVQ2TFJJY0dETnNFRlBUUk1ubk5Yb3VWWW9lWkZCZVZJL0JSSXpuZndlOVh2VU55TUpSWjZuR3Zjd2NraFdwd2JLcEo1ajI2d1FFRWxMQjJ5aU9BNFM0MkllSzNoeUJmUE1XcTRoY3NPRTNGdmExV3I2Rk05Y0c1cXBIYzYyOG9TdklZQ0dnbUNwM3pmbUt0RGNyNE1iM1BLUnZKNDB6ZU5WMUdNcVVZNGVpcnptVFAwVlc3bEFiR1BGMGllUlg5S2c3VFBXQlltYW1CSjEvUTV4c3llMjBjQ21OM1FqbkU1RmNCNjBxM1VRc21INWxTRWFnYW1oVHhta3lwMTlWb3cxbHlyS1RDWE5jcGZZZEVwNmp0cWVKSnZrOUpTbUdNSDlQN1pGR1J0WEVtNzl0VEpkM3JVL1pBS0lBMHlCZ0VVUkNZakZWa0k5YklBZ0x4R2xlQWs5ZmxKL0NWeHBHa3drMmY1YncybitSVjlqSVRjKzR4NlkyUE55V0h2bTBXWDFTVmpLNEpGL0tOcWUyVzlqcDRXdXJtYzEyOVVnVTdHWjd1Y1JrOTJ3NUtib1o3MXdxV3l2aHh2YzhnMENHSk0vbjZPeTFDcGRoQ1dvV2h6TThxTU5ydHVUNEdoUHU3aEpCTmFHNklCZWpEM3ZHSldCa2UwM2JEbmIrVkVvRHNRL2hLNGo1RXFCMWdxVFNPNFcva3RVR3NIMG1RanR6V2svMHg4ZTNhYWd0Q0RlcUZxd2N0KzVRQWNWMy9lUm41eDJTcXcwdWpOeVZGM2x2ZllsVEd6OTc3TkgzeEpyYzRsV0lMYVJVR09MQy84TWQvQzVhQjYyTi85V2V5OXJQd3JBS3Y5L3c0SllkbFlLVEtWWGEyRDlIOERINTVFUDI5R2g2cUdneEVLdDNndUJQK0N3S0RYZGlxSFFQaUJXbHJSVS91aTk2aVFpb3pndkE5K1I4aTZRci9wbTM1Sld3Tit6N0VWRVNuSG45dUgwdmc5ZjNlRXdqQkhOSXJQSjVLeXZDSFZibXUxakVsVjhiUDNudktIUVhIbTl5aVZvb3RwRlVJOFl4VnVKeGJoMDE0TlhlY1FCeFFlaE05WWJkOTl6VFl3aytJK3V3VHdiZjFkT1RrTXlvOEptd3I3TWVDNE1zdzM5YlovWjNLdjlrSlBxRkRUMWhCMHFyTFhQZ01Zei80SzI5L1ZTUVJOZEVMUHRBd0crSlhFMldoMTVmWmI4T2doM3hqeDBqM2ZwRERWS1ZBVm9EVFNWWDIzcWVJVHpJNVpVMzFPbVJQME44MnV3WC9hOXV6NzRmZjhaQlo2QmFiNGYvdGR2MVdxR0tqRU10RGc5U3dGYklud1l2d0VDVmtOOWhkTWpwV1d1K3VOMms3L3BYTkdqQTBndUF6N0N4a1AwU3JiTGhqWjZOMlplYlN6M0RYM3BzZ1F3MStvUVE2SnIxK0MzNnU1UHFOc0lrMTZIWDRIUU5vR2Z2K0VTTGtWWGlWV1NWN1JwQ2xqWis1OTZvRnNmZDRrMU1XclpnaUtieWkzRXlSQ1hDWHJubGJMNFh2bWlEeDVtL09mb3NEV0JCWHJha2dmditQWjg1K21nUC9HSDZ2QUt4cVhlaEZQTjdSbGRtQkw3d1V2cGY4WjJUUmpOenJ3VWVmbVQzK0V4YkJLa2xlcklxMHdySlovcERVR0Q5cjc5TVV3QXR6Q1NiWDNFYXhSdG5BV3M1MWRORSt5YkdGMFZMOWtKYXl3ckJkSjZFMksxZEJPdUgxQ09iUW5yTVJGTkdvQlhYTUthcFRqUjh0Wlg1c3F1SjZ6blVVRnVac3JacnVaYU96cVZiMG1aR05QNWRTck5mN1BPZk1yN051SGRLUXVaNWYxRndjcVY3dldMbDJ1aTZZak9sRVNESGV6MFpuVXkyUXN6Kzc1aHhLc1Y2dkYzd0NOTFJuUktyeHo2RlBYR1NxNG9iTTJUTTN3UGxCK1ZpK05rbnVZb204aXBOU2tqbFBiRFFpMXV0Ri8yK0N3ZXVXb2xUalc5UWxGdElVVjNNbWM1aWlORE8xTDh4RTVSSzFDNjZvcnB4TTVWaXY1N2VLMEJjK3NQU21HZDhpTHJPUXBuZzVhM0ttRzdXY0xRWnYyMHVjWms4R0t2TEVOcG1xck5wWXI4Tk9kbEpBeVRiZDN3Qi9tdkVMcU1qR2txYTR6ZzZ6Q2RKVUdSMnpiQWM3elo0TXJHY2JVc2xDTXRmR2V6Mi9XVkRwaW1QTU5PTm5ibWhld2pURi9meURPaHZMdFR0NW00cjA5WUxKY3hGZDhwUW1rclhZNkZ1Q1F4OTZwUm1mMHBZS3B5aXVaTjJIa1VZdFpQSk0rNGl3WkFiN0Y3aGI1MTZQYTJYRHpzYXpkYURtVEtFVTQyY1RXb1FxUmZGNnp0MDZObUUxU3lwUTFRK3U4N1M2bXZQSUtJL3NDTnF1L1lpSVVuU0xaSlZUWjFPYllueXFyMXc0UmZGSmtmUFB0bm5ZR3R2WXBVTExlaW4vNjNsc203eUtJWXNOVzh0T1l1YnhSaUU2OTJ4c2l2RnQ0akpMS1lybEw2VGwwN2lRNFdDbmZaaFBwcUFlRm9vUVJUUnhucForTGRZWDBTRHYwdnExMFppQmZEMU0xYVlZWDVHVmYwOVd2R2wvN1pkUmZUVTkwZDRzNUw1S2xyVWpZeU5UeVQ3N0hEZ2RYaDk0TG5wcFAzSFc2RlI1UU9CczF4L1ZuVnU5eU9vRmg2MzJ3OWNJZzNUZmpFQ21vdGFjSERpVllSNkNBZm9jcitqTnhoYjVsZUdzYXV4WGtSN1ovWHJQQ1VrWnU3ZVNlanozbFZGR1VSWlp1MEJVdFFUa0tReG04RVlCdmxBUTdYVjRaU1NQTktTMWY4SVFFTW1CTnEvNEhQU0ppcGN6TE5DUnV2cEY5aldSa2lqU1BlU2dkUmNQcjhkbWVuRnQwYTloSzRKRTR5dWk4N2duS25aenpzd05XRTk0QlNxekVJOXdmQzVqeVZPVEZkRW5iNFJsNC9rcGh5elIrQTV0cWNVa3hkSC9PV01tOVoxQ0c3TmswZHRGSTAreTJNSzErbjg0TFN5aGZxRm5UcVNaU1lxbnhaZlJyUUlaTG1sVkpGZ3ZsbVJFeWlvRk9TNlVraExWTmVmVWhsU2RMNWlndURKUHh2eFBvOUxiL2JieVJjN1h4dXFINXVNUHRqNDlwNENpN0FtS0srcGpnQ0Q0Zi9EVXlROVNZMkFoQUFBQUFFbEZUa1N1UW1DQyIKfQo="/>
    </extobj>
    <extobj name="334E55B0-647D-440b-865C-3EC943EB4CBC-15">
      <extobjdata type="334E55B0-647D-440b-865C-3EC943EB4CBC" data="ewoJIkltZ1NldHRpbmdKc29uIiA6ICJ7XCJkcGlcIjpcIjYwMFwiLFwiZm9ybWF0XCI6XCJQTkdcIixcInRyYW5zcGFyZW50XCI6dHJ1ZSxcImF1dG9cIjpmYWxzZX0iLAoJIkxhdGV4IiA6ICJYRnNnU3loNExDQjRlMXh3Y21sdFpYMHBJRDBnWEhSaGJtZ29YR2RoYlcxaElIaGVYSFJ2Y0NCNGUxeHdjbWx0WlgwZ0t5QnlLUW9nWEYwPSIsCgkiTGF0ZXhJbWdCYXNlNjQiIDogImlWQk9SdzBLR2dvQUFBQU5TVWhFVWdBQUE5d0FBQUJnQkFNQUFBQWRubWU5QUFBQU1GQk1WRVgvLy84QUFBQUFBQUFBQUFBQUFBQUFBQUFBQUFBQUFBQUFBQUFBQUFBQUFBQUFBQUFBQUFBQUFBQUFBQUFBQUFBdjNhQjdBQUFBRDNSU1RsTUFFTjN2elpsMlJMdUpxMllpVkRMRGk2WUpBQUFBQ1hCSVdYTUFBQTdFQUFBT3hBR1ZLdzRiQUFBWFpFbEVRVlI0QWUxZGIyd3MxMVdmOWJPOS9yUDJXazBRRVJKYTh4SkNWYXJ1NHoyaHBxTE5tRFNDRDFDdEtYMGxpYXF1SlQ3bDAxcEtxNEpRdGFhaElFclJtbGFSa0JCYW80WWlVV0JmMVNDMVZhVmRraGFwS3RSV1dzUWZJZFlTSCtBTDh1dnVTNXU4NU9WeXp2My9kend6Tyt2ZFNKNFBublBQbkhQdXZiOXo3N25uM2huYlVYUjVUUkdCRjRubitzVXBWbmhwZXBZSXREemVKaithWllzdTY1NGlBZzljRlZjOEZ0UkRSMU9zOE5MMGZDRFF1amNmN2Joc3hZVWdjT251QzRGNVhpcTVkUGU4ZU9KQzJuSHA3Z3VCZVY0cXVYVDN2SGppUXRweDZlNExnWGxlS3JsMDk3eDQ0a0xhY2VudUM0RjVYaXE1ZFBlOGVPSkMydkZXZGZmTCs0WEQ4OUt0d2swV2IzRGpaeWF5T1V0M1Q0RHYwbmd3VWJkOXlndXYrcmh6eG11K2Q2SUd6ZExkRStEYmUzT2lYbnVWUy9YNWZ5ZTRSazY5YlUvTG5LVzc4K083UW9xUDVWSDAwbWdyTFd5emt1dE0rTnB5bHU3T2oyL2o5V25ndlVsK2FocG1NOWo4N2llZmZ1cXhudzhyTEpJSjg0dVp1dHZHdDFRbk42NCs5UGpqanoxNGc3ekNPNzFNeHRldkFvZnNLUlRXeUtFcUZFZ043eFJvTEllcERmb1pndWk1eDBEdk5ROHpDMnVtN280c2ZNdmFWeGNpYjFvVXZGM1ZyYTU0cUZpRlVLdmtxQkE3ZVkyYzUrNVZjcERYTk5lYnJidHRmSjkrNnZlb2QrOTg1c2x2OEFhV3YwQTVveStxZGJWTWZqQmhyMFBxOVIrR25sd0l2L0xjaDZDejRkbmRKZ3FFZkEyYXJic2pGOThWNlBBUGpWNDFnZlBIT3VlK1NWZXdJRlRIRXlhK1FjT3BIenlRNE81U1BISEtNbU4zdS9pdWdYT1BESFQ2aFB5TndXaE1iWWxkSnR0R1RSZGZxQ1M0ZTVIc1ROcWdHYnZieFhjQjNMMXY5S3BEUG11VTE4a2JScm5JUWp4cExqUnhZeExjM1NlRFNjM1AyTjJSZzI4TjNHMTBhcGxZSWF4R2RnMkJJZ3Y5WXFMNVl2NHZBTVB1TGlXczZta3htTFc3SFh5SGhKaDVkL2RWZmQyR2Z2VW1UbGpDNEN4TUhpL1IrRUorZDhkQnA2NFZrS0hPMnQwT3ZrM0kxSFIzck5sNTJXWVFEMTB0SjcxQjhqdEtxL0pLZml0aGQ1OFZFTldLZFBmNlI3UWVweVFkZk92RStQMkdTdjJkbHFXVkFnYTVaVklyMXNkYUlUZFpuWWE3T3dWRXRTTGRmV1pHNFhSZ1dmaVdZT20rcldrTzcyb0ZTaFl4eUMyYi8vTG5rdEhTVCs4a055dHhQQVYzRnhMVk1ycDc0OG1UY05lSG8vQ3o0Qk1MWHp4WTJsSENxM1lvajZKT01kbVVxaU82bjVCM2lXS05YQlBrQlBmK0ZOeTlRZ3A0QzVqTjNhVUdHWjBHWWVqbkNZUVd2a3ZnN2tOWlE2bnhxS1E1VVNKNUJwVnR4U2gzQ0pFdFh5dGs4ZTVOd2QyMUlzNEVzcmtiajd6Q296K1h1eTE4elczM00zWldIa1hMcE9pdE1aeHNFQm5DeTZTSU01eDRDdTV1YWRQQUdLMVpDdG5jZlF6QUdIbXpVVlV1ZDF2NDFxQUdhWFRaMDhPRndnOVpWcUZLZFpCSEpqL0xpTW9UaEloZ1psNHZvR0ZSTm5kM0FSZ25kNUxleWVYdXlNUzNUYlRwMVh1M3RDMkpNMzFwbDl4SkNQck9iVmRZNkhpR21IaVc5cjR5QlhkdmFyaWtiWWNybDgzZERYQjMrSVZOUG5lYitNS0Frc0g2eGRIQWJYQ3pBSGVZVm12UUtYVnUyeTlnaVR5YmdydVhGQzVtOHpPVk1ya2JkMG5HcnRpc0twKzdUWHhoUUludmN6WlVoTlhxMFR5amNTY2hoOUFwbWFwRnh3VWt3UFVwdUxzcWNabWtyNW5jVFYrL0Y1eXFtZmpxMis2bWRWWk91d2xmUUV6U1haOXVFOXl0RXBJRmpmWkpwK0RCUzczaVU3VzJjUnlSb2hWZWtVenV4bDJTekdGZGMvbG10NEV2ZnMreXd5emZQejUxcTRoV0MxbkNETU14MUttK2wxaXpqdXdOMFhTRjNqVGMzUlc0cEd0RFFDcVR1NjhBTUFrbmVmbmNiZUNMV1RMYmRwZmozL1UxZWRGWndpcC9Xbi83TFJTdGZJNjg0OFNuSTNuZi90VG9qMmpoMi9YUjN3b3UzWWZ0aWxLMFBuSDRlQm42WU0vdTMvNVVmUDMzQjdLUzZMdS84L1FUajcwUHloc2ZqSy8vNGFsNkVMSE12UHdoaXgwMTdKeGxFMFIrUTFNVVpDSWVBWGY3ZFhBZkZzN1VvbVIzYnp6N0NEdFQvL2lEZHlUVzBFWURYOHlTOTJuRFd6SmpFLzJnOTZxTjVHYUhqRm5JNlpJYlNiRW5pdjZYa0ppRzZsVXlaZ1NhaFBxSmRsQzNxUmVNcXRNVnZ2TkJ0TWN1ZVF6MmVVS3VFektpb3hMTnNJL1NZRXdzeDlqb2tUWktxYnZYSFRac1lEUWhOSUZwTS9sVjJhaUZhNHhNeHFNdm15UVZnUWpvOUtFQ3J6elRUWFozRXlBK0JNR1BFVkxYbWhrWitGYWhCbXJzZ2NCeFR0dHVRSC8wamVqSE1BQ3ZqTDhjbFRzSm8zR2QvT3lnMU1Tdit6cS9zQlg5bG5pL2hFZEgrdEVLY2M5dFdmZlMvVVNNeENXdytoNzUwaUNxZE1sWWVFeTR1OUo0ejJtMFVkYzN0K2h1RHh0V3VWTzlBWEMrU1M5aE1Xb2RzY2ZKZUx5MHJSc1JkRUNuQXpYc0NCbjNudWp1cGRIcEtvYUdKZktCcmVoajR5MmxydVBiNXRCdjFnT0phTmZLV0phb2MxcVF4UGVnWmVzTkV4UlZDVkEwOVZzR2FOZlF1eStJY1lNalRJKzlkZStHd0xDVVZQajR6WnRQd0N2N20zajlHaE5jSlpRb2RXUm9yRHozUEszMXBWY1FCd2hwdTlJa3V0dkRobFZPaWlEeERPampKVnNlRCtqekRIaFFlZndSMGtIN2NqaEphVWtrdXJ2OWN4R3NTN2NpUERxcDlIUklkWHk3Zk52ZHR6OXlFSlYweUxZZzZiMzdYcnhkSWZkVzBZZE5zZkxUWithUDFmRUFHVEU1NmU1Z0YwVVNjQWFkdW9aUCtOVXpTb0tiNVE3TGcvUUM2dlY1Q1RMMkhXbm5teUJVaWltYXNCMFJjUURiOTByRncxNHhYeFd3OEFBdEY4Tjc5UzZ6bkI0UDJaSW9vQU5obDZnTnFoSVhWS0s3NjlDekRybTJjbWNyaXRvR3dEcStFS0p3MjAyM0FBTmhWNy9IR0l6VnRjNTh1RVJHWjIrd0pmRklQVFNwUGgwWU1DTGVoYWVSUTNrODJJVmU3V21pVFN0K2FJOVNrcGE3SytTWEJreXpMcWMzckpmZzdrVit4TkRUZkFudVh2Q3dyK0I2cFM1QWtGL2JqRm1EN3NPVkFRK21sNkNEYWJQYW9FcHhTU1M1ZXdQZll6WEpqNXJiVVZTSzlaMFBjRzlMRTFBREZDb05jTHNXNE9UakNES1dYYTBVSFROa2xpRUpBejR1dzRmNlk0MnVpQlNRakhGOTc4alpqVlZ0YVlJdHdwRFRXTkRrLy9sRTZCb1lnbGl3M0ExamwwL3Z0aDRjZ1R2Y1k3ckFIekNLenU2V2gxM1ZSZ29kSytSTC94RDk4NjhUd2c4bnVnZlVRSG84UkgxUkVFTllZN1FOcXBJWFZKSzdWM0Njd0NqR1JSc2owVzJoRkVVYXZuemIvY3dyQUpFdUlvVmgxN1FuQzBBMG1IY3h1eDVnVEJkNXZTN0Q2TVhYMkwxUHFEdGpjWHFIQnp2b2Yza05mVm5EZlNBVnVOd0pZTGtiVzhYR0V3QzRJK3NCVDEzbmhacldxNWpjOWJHUGpZbTJRTWEzcUc2Zng0VVNIOHpwOFpEdENHSUlyVExubGxKaGRTZEUrbU04eU9DaEdxUEVnZExWOEdYYmJ2aW1BVGZETG80UnZHc3k4dVoxWGlQTWJveDFNTHY1RXFhc0M2cC9qVkV0VmpmTTdpUEt3TEduVms1Z25Za0p3K1RaenpaSUJTNGp5RkpweTkxVlVHVE9nV2FxeUJHVEVaLzBFVWpzaXRwaUdRc01kdHRvVlZQSXcyL1ZuYURtTXZzSUlBTWVvajZJLzR4ME1CeEN1MCtsbUVza3plN1dBY2hEVjdCYmlQQUE3dnpTOE1YNHNWL3FQRXFETGV1QmtHSjNRSEpmNDF6aG9ReUNBVWIxU2wzQW9NbHdNcjdGaUNhejhLS1kwaGhIZG5UeFk1SEQ2Y3kxR01UOGwvdm5GRHp1M3FQR1lMM21EWVppVE1nMjVkS29kTURKRUx1dng1eXlNbk0vYXp6L0ZqSURIcUsrS0tqVE5EZW9Va0VRU2U1dUFObzRaYmRRdUtjK0ZvS1NoaTlPaE9pL1h3V2hObEQ3d3JDNncvUS9WYVZvZUkwVllGcmZScXI4bjlwRGc5d1FrUWVtTlgzd3lRRjdqdDlUbk9paTFYQ0UwTVVTYU12ZDZvc05XRGpVdWhHclBBTWtkb1M5QUx1cmh5RHQ5MzVMTVkwWFBIYWx4ME5VQjBsckNNTzZpak5LV3FPUzNJM1RHV1kxVzBBci82VnBRY3lTRWJnTkEycWRabHVJMFlFdXhXaVlpd09OMnpsa0JSZ21PeHJiUTY2d21qSFgwODlVY0xBUk1SS0VMVlBBWSt3Y2x1VnU2TFlJK1BwaUEzN2Q1NGFnczl2Q1pvRGQxSmFCcUswR1RkU25hMTU5aitxbngwTlVCM0UwZ0NGT1RqNFNsTEJPSmJpN2pKQ0NyMjdyOHB5dUtnZDBZZmozN2lFZklOTTdLTlJnNjdvbGFMZ0wzNFBQOWpTMmg2enlSUk02WWVZRWZadWhOY2RqSnczTGNuZjAvUkZIRk1hYWNEd041cUlybHJ0OTdKNmVKSGUyVlRNV2NIQ1crUmxNZWp5VWdaQU9lbUJQaWJsVWdydFhjWEpCcnc1Y0xaamRjam8xb0lyUmdNb0FwWTFob1dhNSswbk9INnFaSWlTdCt4SkhIS1lhMzlWeWdaNjkyNmhxbTJETFNNcWk3VzZsWnJsYlBMRGM3V1ByN2k3cDZlb0dqbit4N1VpUGg2Z2ppa0k2QUxVeHRaUUdweExjWGY0c3lOVDh3MFhERjJyZ0NYUFVCRklNYzFVVExOSXVFemYwNWhHalVyQXBKOEtvR3Jub0ZTdTQyeGJPTDZkMXQxeEVUSGQ3MlIxdGRvdGNtclVrM29NVkNmYzkycFVlRDZWazYxVDFsWWVMR2NjUHpiRitGREZRbGpnMU5QTXM4VnpoaTl0dUVXb2hQbnRpQ2FUdVFrMi8xMVdBME5rZUdwRGQwZGw0VW5pcU0yRHpMdkUyK09rTGZuZFgvdTlyVDVtelcyNDlvRkhYaEhuWW53bFNaemUwZFhCZFlFUUZtd2N3M0krRURydW54MFBwMlRwbjFnWVZKVE1kUHpUOXZsTDRzbTAzYXdHZWtFa01aS1A4N29hTUZ4ZUxORmRONWNOVUhLcVVTd25UQjVEVEdFcVE4Ym43Ty9oM0dlRFMxMjZ2WDFPNDI2eTZEU2haSXpZREh0S1dvOU8xSmdaS3RyRUwva3QxVEppMHh3L25LM3pCbVRKYnhabE9remFoVGU5K2R6c0xzcUZqRklhcUJtSFFxa1dOUGtNeFE4SGo3aGNnLy8vaXZ3Nm00ZTdxRDZKMUMrc01lTWh1T1RvTmE0T0trbG1PSDV6eHc2dFMrTUp5b1daV1hjZEd0TXEvZGpzTHNoQjM3MDJ0Qm53S1ZWb3g1SXFLcHE1NktvN2o3aExVK3ZBQWRQVXVCYVp4Z0sydjNXWWo0SGZKN1Y4bno0Q0h0T1hvMkJ0VUtTbUloRlFOUlp6eHcvVVV2bTA5c3ZhSnVjZW0wbFptemkxQWZOamg1SGszTzhJTW5ReEJOZWM4VzZIbmpydGJoSHlBQ3VkM3Q1NlptL1V1dlJhZFdTTTJBeDdTbHEwRDNqSlNCQ2tvaVhQYzdZd2ZycWp3N2Vwck1FNzFYV21iRTM1MzE2d0YyZFpTWlNmQ05KMVV2Mm92NWtvN0pXVzcrNXV5VzlOdzkvcmRxSGxvdGl3OUhrclAxZ0Z2V2VtK2ttWFVPZTYyeDQ5UVYvZzI5RTB4MU9kV0NNeUIwRlAzb2JVZ3F5YzI1VVFZNDhNaEtsM1YwaWxiUFYzWmNuY2xsczNMNzI3alZNMW9Sdm1PUEcwUy9QUjRDQTM2QWNDK0t0RkRraU85N05MbnVMc1dtSU1LWDZJZnUrRWhuaE5PSUpFMkdzVWEwWFNtcU5zNHhySEhMRlR5cGlWYlUyZTYycE5jNzd1N2ROYkI3a1djN09SM2QxZmEwQnBGeWMyUm5hbEY2ZkZReG15ZFkzdURxa1E1ZFk2N2gxNVg0ZWtMUHpQSFBmQ09zdHJ4SkFzd08wK1VoS0RxcWJNcmlERGJRZ3Z2TUJGMzlETFEyaHNiOVNUVGhsUE9idVp1Nk1jZXQ1VGYzVVBQTm9VWjNTVE9YNEpKajRmcW9hM1RQM2ROTzhmZDl2Z1JWVWw4NFkwcmZUM0NIN1NoYVBzV1JzUXRvU2Z2c0NDTDg5YXZTNmFmcU1sOFlQMElKU0FYc0tzdzN5eHpNOWlXd0dWdGdrREJkRGMwV1o3Yk1IZC9naG9OcE9BQnR2YVdtRGRKM0NvRWQ5NzZsUUVQcWVibzlJTGpTK2ljNDI0N0tSWnFFbDg4V2RrWFhMcDZPRk1QV25Xb0pEZ0ZVLzRlSTB0cUgrZElVY1pRdXJkMkd4bHFFeWpsaDc2d21XWERhYmtiZWlYWEpPcnVUWGE4RXZCcmdGMExIaVNWaUhpbkpicVFBUStoZ3RzbUU4UFkzcUJLVVVFa3V4czg1VC82a3ZoV3dkM0NGdHhoa2pnTEsreGNkelVSUnFvRmVkazZJWE5FbTNLVmIrM2d3ek8zVGRxM1ZJNTZPb1k1dTJFUmZJUHJBUVFRQzNLNTIveFd6V2lIazcxbXdFTWFzblVnSnJuelNrcFRJdG5kY0V3bU1oWlRUZUo3cG0rN1FRYmNMWUswMUtnYkUvN0g5L0dCV3BBWDVEeVNDcHdvc1FpcVZpajJocmpsSnY5TjdYVGF0cEt1TEdkS2J3OFUyaXIvQkF6enVuc2h2SlJxaVV0NlBGUlAvRHF3c0c0cEdTK1Y3RzVJcXYwYk9ZbHZ5NXIvTUJXZE91SGJaVlUzL1BMUEtaUmdtQnd3Sm43TVRxL3lFMy9GS1g3cmtrZUJZbmdqcTh4K3NhRWhYc0J4TWJqWlg3S3JKMmtwcU9WMUt0czRnVnRmbmRzQmhubmR2VUprQW1BM1E2MFZZVHhzSFZVTzZDeUsvRmxKMmxTeXUrRzRlOGZXb0dXSmI4ZWEvOGZnN2oxTHhaaU9YV2F5S1NOOFE0akRrME5kazc4SmdaREY0OFVpaXdPZTNVYnNXUzUwVStmVHNMdGp5MWI5RklSaEVOL21PZ0JCWG5lSFoxdEp6YUl3SHVGR0IzU3E3anBxMjBoMmQ5WHlnTlNXK0JKci9nTTYrbHltQ21kYU0zQm5qa2pHWWxTc2kzZE16dnNWSERrZ0NkOEE4M0RmMzBaejFoK0dRUmFzcnpnbko3cGk5Q3BjTkRZTjFkcmRibUJJM21BUEF6bFpnQTBSNDVUYWRINVU1Q3dLNCtFb1NVWklweTJ0U2xHYlNIWjMyMGk3bGE3RUYzMjByZmo0UjVaRVZGVGNLbytUeU1GY2JodkV4bUoyODQvcTZmN0tYT3Y2aEs1d3JaalBidjVMQnFzaUhWVVZBSzREVmNwSE5WbmtMZFBSQnlOTlpCUlhqL0hCTWdzdzJ2NE1SdUUxVVZPQURZbk1MU0ZpM2pmbGd6QWVwb1plQ3VsMHp4LzB5ZTd1dWdzeHJWZmlDM3RnY3lXRkNFejAzeDFFOFJWdFRZSFFqTUgrK1BVZVc3dEw5VU5xa2UzaERLODFLZVlWOG5VKzc5N0dOd21mMitFYThyYk9YQ1hMZVlnMkc5bHJ0QkxzMWhhMXNuSVBrc3I5aVAycUVJeHl1UTJCd0NmU21nQWJVNG9qZjFQS01yOEo0K0hYUkc1SVovV2hzQTUva3V4dUdzZzhOZ1MrcFJZQXNLMExESUZCM3Fsekl2anJEU3BsWVpsUDFEazZabWk5N2E2UXhSMjhzZXlEN1FNWUszY2hkaUgwcGZxUkVMWHZhOXA0c3ArbExVUDFCeURMUGluQ0kzUDZINHhLblVQSTJiZWo0VGJhd2JHOGh3UmMwRHF4QlFtd282aXJBZ0JURWo5WEpTQmhQSVNzZTgranc2MGt1MXZrTDNhVkZOOS9mTzZ2RytnaThwbS8vRE11OFBkZm9BenlqZy9yR2hEeEI2SmNJYU05Q053amlQcm82SEo4SUo1Z2lESXlybVB5TUR6cmJRT3lSMEE4dzVaUElhN2ZyMmlyaGM3UFFwZGl6TlZFc0RtREdIVUM2cjhKUFBqYkEwL0FJcng1ODRrWVdqais5TTFCOUsyYnoySnJIN241MFJDYlZ0MG1iL2lic0NnSGVSZ1B2eVp5OCtod2E0bnVocGp0MzNaVGZKbXZzZHNpSmFFZVk0eDl2YlY2SnRXNmN3Sy9EQTlUcDB2K0l2ckpEbzJkVExZRHZ5TjRwS2t0NHd2bmwrSGZ3cTJTdTF1bGZ6UFRkazBPZDNVaXJocnNiSVVYQ2ZtRGYvb0tIMVB3ZTkxay9PR3ZkZkRYdXVEUHI1SjNzOStqRVgxck13SlB0V0R5ODJzZnQrdnN1c2VxZHY1c2hXaFJWV1FHRUNXQ2VBaGg5NTVIaDFsSmREZTR6NDhqeGJkSmJzQi9DM3Y4c2FzM1JJcTFRY2I0UDhXdTNvak4vOTNYbzlPVFZiZ1J3OS9BdUF2UmVUMG1ENUk3MnJCWWJqeGMyOUg3OWoweXJzT1lpS0t2a0ZGTWZsbC9aTkt0ODFOU1U4RlhLalhSVlVmOFVSbjhEZGVmWVBHRjhhL0F6dzNvN2tQMDM2V0JYNkdmajJNLzBkMWVOalVUWEdUYWFoYUY4YUFtdkQveTZEQkRpZTZHS0h6b3JTOGp2bTE5RGR0NFB2N3BVN1M2L3V6NDA1VEFBcnVxTzRLaTkvOTQvK2lqbFBocS9BZ2pqTWV5MEpHSnJtVGxJRXBmZmYvbzc2UmU2ZCtmajkvK1pWbk1SWlNKWEtOTi9hWVc1SlB3TUxWVUtZOE8xVTUwZC9UNTk2Z3FkQ29qdmxjQ2E0SnVrdEsxQTRlVmdnR1pNVVNMZWJ4aS9mV1Ixc0Q2YmExd2tXU3l1d010eVlvdkxMNEJTeGI3Yk5kaXBDb3V5eHc1bGZnRkNuWGw0bUJVV2lwaThURXNwaTNrY25kV2ZHRjRwR3ZQY0MrZG5DbTFRTjQwR1hOVHFzbXpXS05KNi81UllNaE1wNURMM1pueDdaMS8za083MTl6UDA4dmptVTJXODFwci9lRjNJZTc4YXg3eFlPcjN2aml5emxKVFpuelRLc1JaV2lGbG00RVZVZ3JNaktpSVBZdlpnaXRrWURJdXJOUSs3K01DWDBzeTQ3dVVMdHh1NW1rTXZDQUpIOEQ0V24rUnZDYWN6N2pYV1NCaGR5V0w1aXkrTDd2RjdQaW0xRmg2UFh0ajhHaHpYcGR1L0lUendOT2wxdnlPVDA5cmMrRGI5WTV5Mi9aOXVmWW50WmtsUG5iNzNiSWZxb1k2VkhOVjVvNlRBOStGVkM1cEh1YnBhM2RlZDkzWW1mcGRUNWZtT0J4NVdwc0QzM0thZzVhSy9lYlVVN2ZMcWhUd2ZzUzFXaFNuN1Vrak4vM2JzNktxTE5oT0xueWJLYktUeFZ4TDkrTGNic01ROXlYOS9KZzdZdG03b0Jmc3BjTE01Y0ozd1hpMzZXOUw4OERQVCtiMmM4V0VaSnNGUHEyTHQrTEs1cHA4YWE1NDgwdmx3cmR5L25xMW5zdHZwVFRMeEF6QlBIYVQxTmx0dTNQZ2tCUGZvZmxPMUZOeE85ZCthbVhPcDhvRyt5eEc3MjgxejlHV2J1QWk2Wno0THArN3hINS9rS2NiVFRkWTVqRXpQWjJXYzNaMDlsYmFoK1hGdCt2YmtreU04dnluUGF2T0hoVC9qUHRiNWNxTjcycmdVNG5KT2o2Y3lpQ2FyRTJXZGxmN1FJcytXanF4Sk9hNG1CL2ZWcTU5VmpJVW15a1MvbVFMMDMrNlhNaTNOdE52cDYrR0NmRGRjSE5VWHcyWmVMVzN3akk0ekpXRFpzSmhXc0tUNFB1dFFlR3Qrb25pVFJiZXhxanlrZUp0WHBCRmhlLy9BenJGUWZvSVZrb2pBQUFBQUVsRlRrU3VRbUNDIgp9Cg=="/>
    </extobj>
  </extobjs>
</s:customData>
</file>

<file path=customXml/itemProps88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3835</Words>
  <Application>WPS 演示</Application>
  <PresentationFormat>On-screen Show (4:3)</PresentationFormat>
  <Paragraphs>364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8" baseType="lpstr">
      <vt:lpstr>Arial</vt:lpstr>
      <vt:lpstr>宋体</vt:lpstr>
      <vt:lpstr>Wingdings</vt:lpstr>
      <vt:lpstr>Lumios Brush</vt:lpstr>
      <vt:lpstr>Nefelibata Sans</vt:lpstr>
      <vt:lpstr>Thonburi</vt:lpstr>
      <vt:lpstr>微软雅黑 Light</vt:lpstr>
      <vt:lpstr>汉仪中黑KW</vt:lpstr>
      <vt:lpstr>宋体</vt:lpstr>
      <vt:lpstr>汉仪书宋二KW</vt:lpstr>
      <vt:lpstr>微软雅黑</vt:lpstr>
      <vt:lpstr>汉仪旗黑</vt:lpstr>
      <vt:lpstr>Arial Unicode MS</vt:lpstr>
      <vt:lpstr>Calibri</vt:lpstr>
      <vt:lpstr>Helvetica Neue</vt:lpstr>
      <vt:lpstr>Arial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Beige Vintage Scrapbook Project Presentation</dc:title>
  <dc:creator/>
  <cp:lastModifiedBy>233</cp:lastModifiedBy>
  <cp:revision>11</cp:revision>
  <dcterms:created xsi:type="dcterms:W3CDTF">2025-11-12T07:50:49Z</dcterms:created>
  <dcterms:modified xsi:type="dcterms:W3CDTF">2025-11-12T07:50:49Z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0AA2EDD938247DCCAE94DE6757BE9E62_43</vt:lpwstr>
  </property>
  <property fmtid="{D5CDD505-2E9C-101B-9397-08002B2CF9AE}" pid="3" name="KSOProductBuildVer">
    <vt:lpwstr>2052-6.10.1.8873</vt:lpwstr>
  </property>
</Properties>
</file>

<file path=docProps/thumbnail.jpeg>
</file>